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87" r:id="rId11"/>
    <p:sldId id="267" r:id="rId12"/>
    <p:sldId id="268" r:id="rId13"/>
    <p:sldId id="285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429" autoAdjust="0"/>
    <p:restoredTop sz="93200"/>
  </p:normalViewPr>
  <p:slideViewPr>
    <p:cSldViewPr snapToGrid="0" snapToObjects="1">
      <p:cViewPr varScale="1">
        <p:scale>
          <a:sx n="165" d="100"/>
          <a:sy n="165" d="100"/>
        </p:scale>
        <p:origin x="164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3BEC51-25BA-6F4C-88C9-6332B096324F}" type="datetimeFigureOut">
              <a:rPr lang="en-US" smtClean="0"/>
              <a:t>9/29/20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EDCBE2-BB91-A142-8E2C-0B51E2E8C2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5282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EDCBE2-BB91-A142-8E2C-0B51E2E8C20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8382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EDCBE2-BB91-A142-8E2C-0B51E2E8C20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2936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EDCBE2-BB91-A142-8E2C-0B51E2E8C201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548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EDCBE2-BB91-A142-8E2C-0B51E2E8C201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6050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EDCBE2-BB91-A142-8E2C-0B51E2E8C201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5732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EDCBE2-BB91-A142-8E2C-0B51E2E8C201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5789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0AAC646-94DC-D949-9AE4-1B45A86F8B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62742"/>
            <a:ext cx="12192933" cy="576072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6AD32E4-394E-0B4E-B3BC-6F5EDAAA4E11}"/>
              </a:ext>
            </a:extLst>
          </p:cNvPr>
          <p:cNvSpPr/>
          <p:nvPr userDrawn="1"/>
        </p:nvSpPr>
        <p:spPr>
          <a:xfrm>
            <a:off x="0" y="262742"/>
            <a:ext cx="12216381" cy="1553701"/>
          </a:xfrm>
          <a:prstGeom prst="rect">
            <a:avLst/>
          </a:prstGeom>
          <a:gradFill>
            <a:gsLst>
              <a:gs pos="0">
                <a:schemeClr val="accent1">
                  <a:alpha val="70000"/>
                </a:schemeClr>
              </a:gs>
              <a:gs pos="100000">
                <a:schemeClr val="tx2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5075F6E-572B-6C46-BC52-13ECFEA923A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4"/>
          <a:stretch/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739BF2B-1633-3F42-8256-4CAE25C09F2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95086" y="5040830"/>
            <a:ext cx="2970617" cy="599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265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E46110-6EE3-9E40-8DD3-6E4D7876D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CC7FD89-57CD-A54C-A58F-5E03472F89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FF67F6-02BF-2048-BB2A-6F08954C970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2954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7A6A64A-FFE7-4C4F-98BA-B75231919B01}" type="datetime1">
              <a:rPr lang="en-US" smtClean="0"/>
              <a:t>9/29/20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5A3881-221F-374E-A684-DD97C6664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Valmont Industries,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95C4E9-9381-E042-9695-B179DC5F1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03" y="6356350"/>
            <a:ext cx="1216794" cy="365125"/>
          </a:xfrm>
          <a:prstGeom prst="rect">
            <a:avLst/>
          </a:prstGeom>
        </p:spPr>
        <p:txBody>
          <a:bodyPr/>
          <a:lstStyle/>
          <a:p>
            <a:fld id="{1008BCCB-6E81-094D-9C1B-C07C1D57F1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905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CD610CF-6F77-E14E-B197-71763DA070F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FBC23A8-9DD9-5444-8043-0D1B75D990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74D0C7-D16F-B348-B640-18D5E374B38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2954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0518BDF-E316-0F4F-AC6C-D2578081D506}" type="datetime1">
              <a:rPr lang="en-US" smtClean="0"/>
              <a:t>9/29/20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2D42C8-6261-8347-9478-2902717B9C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Valmont Industries,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CC7A6E-B24F-1348-BEB1-DEC9DFDCC0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03" y="6356350"/>
            <a:ext cx="1216794" cy="365125"/>
          </a:xfrm>
          <a:prstGeom prst="rect">
            <a:avLst/>
          </a:prstGeom>
        </p:spPr>
        <p:txBody>
          <a:bodyPr/>
          <a:lstStyle/>
          <a:p>
            <a:fld id="{1008BCCB-6E81-094D-9C1B-C07C1D57F1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117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White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F0B7664-AD36-974D-9878-CCA34E4123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0" y="6172200"/>
            <a:ext cx="12179300" cy="6858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C6054F8-2E16-F14B-820F-84959BD52A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055" y="250031"/>
            <a:ext cx="11520356" cy="1325563"/>
          </a:xfrm>
        </p:spPr>
        <p:txBody>
          <a:bodyPr>
            <a:noAutofit/>
          </a:bodyPr>
          <a:lstStyle>
            <a:lvl1pPr>
              <a:defRPr sz="4500" cap="all" baseline="0">
                <a:solidFill>
                  <a:schemeClr val="accent3"/>
                </a:solidFill>
                <a:latin typeface="Forza Black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0DFC0F-7EEF-634C-8CE8-93082712D6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AE5BD6BC-06D8-E14F-B96B-DB511F7261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0252" y="64141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fld id="{1008BCCB-6E81-094D-9C1B-C07C1D57F103}" type="slidenum">
              <a:rPr lang="en-US" smtClean="0"/>
              <a:pPr/>
              <a:t>‹#›</a:t>
            </a:fld>
            <a:r>
              <a:rPr lang="en-US" dirty="0"/>
              <a:t>   |   </a:t>
            </a:r>
            <a:fld id="{89D56CB5-6357-384E-B0AD-9A4FA84250A9}" type="datetime1">
              <a:rPr lang="en-US" smtClean="0"/>
              <a:pPr/>
              <a:t>9/29/20</a:t>
            </a:fld>
            <a:r>
              <a:rPr lang="en-US" dirty="0"/>
              <a:t>   |   Valmont Industries, Inc.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205C0BE-1EE1-8A4F-A05E-637A1371499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2353" y="6414099"/>
            <a:ext cx="1216152" cy="245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0488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9753AFC-B2D1-FE47-B570-E5D7167DE6C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0" y="6172200"/>
            <a:ext cx="12179300" cy="685800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80A201A-EFED-2047-8B05-00DBF64ECC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0252" y="64141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1008BCCB-6E81-094D-9C1B-C07C1D57F103}" type="slidenum">
              <a:rPr lang="en-US" smtClean="0"/>
              <a:pPr/>
              <a:t>‹#›</a:t>
            </a:fld>
            <a:r>
              <a:rPr lang="en-US" dirty="0"/>
              <a:t>   |   </a:t>
            </a:r>
            <a:fld id="{89D56CB5-6357-384E-B0AD-9A4FA84250A9}" type="datetime1">
              <a:rPr lang="en-US" smtClean="0"/>
              <a:pPr/>
              <a:t>9/29/20</a:t>
            </a:fld>
            <a:r>
              <a:rPr lang="en-US" dirty="0"/>
              <a:t>   |   Valmont Industries, Inc.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2FD1661-CACE-5644-B6C3-BCA180F76EA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2353" y="6414099"/>
            <a:ext cx="1216152" cy="245461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AEFCF88D-A78A-EA48-B41C-EDDAC7219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055" y="250031"/>
            <a:ext cx="11520356" cy="1325563"/>
          </a:xfrm>
        </p:spPr>
        <p:txBody>
          <a:bodyPr>
            <a:noAutofit/>
          </a:bodyPr>
          <a:lstStyle>
            <a:lvl1pPr>
              <a:defRPr sz="4500" cap="all" baseline="0">
                <a:solidFill>
                  <a:schemeClr val="accent3"/>
                </a:solidFill>
                <a:latin typeface="Forza Black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7F4BB9C-64C3-6F48-A16D-D6E8331F07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0182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BE1945C-4289-6C4E-B3D1-8103D5E7DA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0252" y="64141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fld id="{1008BCCB-6E81-094D-9C1B-C07C1D57F103}" type="slidenum">
              <a:rPr lang="en-US" smtClean="0"/>
              <a:pPr/>
              <a:t>‹#›</a:t>
            </a:fld>
            <a:r>
              <a:rPr lang="en-US" dirty="0"/>
              <a:t>   |   </a:t>
            </a:r>
            <a:fld id="{89D56CB5-6357-384E-B0AD-9A4FA84250A9}" type="datetime1">
              <a:rPr lang="en-US" smtClean="0"/>
              <a:pPr/>
              <a:t>9/29/20</a:t>
            </a:fld>
            <a:r>
              <a:rPr lang="en-US" dirty="0"/>
              <a:t>   |   Valmont Industries, Inc.</a:t>
            </a:r>
          </a:p>
        </p:txBody>
      </p:sp>
    </p:spTree>
    <p:extLst>
      <p:ext uri="{BB962C8B-B14F-4D97-AF65-F5344CB8AC3E}">
        <p14:creationId xmlns:p14="http://schemas.microsoft.com/office/powerpoint/2010/main" val="34983470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16471297-7ED3-664F-A070-A7315EDDF0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0252" y="64141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1008BCCB-6E81-094D-9C1B-C07C1D57F103}" type="slidenum">
              <a:rPr lang="en-US" smtClean="0"/>
              <a:pPr/>
              <a:t>‹#›</a:t>
            </a:fld>
            <a:r>
              <a:rPr lang="en-US" dirty="0"/>
              <a:t>   |   </a:t>
            </a:r>
            <a:fld id="{89D56CB5-6357-384E-B0AD-9A4FA84250A9}" type="datetime1">
              <a:rPr lang="en-US" smtClean="0"/>
              <a:pPr/>
              <a:t>9/29/20</a:t>
            </a:fld>
            <a:r>
              <a:rPr lang="en-US" dirty="0"/>
              <a:t>   |   Valmont Industries, Inc.</a:t>
            </a:r>
          </a:p>
        </p:txBody>
      </p:sp>
    </p:spTree>
    <p:extLst>
      <p:ext uri="{BB962C8B-B14F-4D97-AF65-F5344CB8AC3E}">
        <p14:creationId xmlns:p14="http://schemas.microsoft.com/office/powerpoint/2010/main" val="3832094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3E0212-6D01-264D-8C13-25B921E7B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4E029A3-8372-724F-AEE0-63D5C24049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2954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50E53E7-10D1-DA48-B9D7-4C845DD5979D}" type="datetime1">
              <a:rPr lang="en-US" smtClean="0"/>
              <a:t>9/29/20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BE0406A-4615-AC42-BD55-975ADE8D15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Valmont Industries, Inc.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32EDB1F-884A-B24C-9C6F-BF77C317B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03" y="6356350"/>
            <a:ext cx="1216794" cy="365125"/>
          </a:xfrm>
          <a:prstGeom prst="rect">
            <a:avLst/>
          </a:prstGeom>
        </p:spPr>
        <p:txBody>
          <a:bodyPr/>
          <a:lstStyle/>
          <a:p>
            <a:fld id="{1008BCCB-6E81-094D-9C1B-C07C1D57F1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461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248D613-7C1B-8643-80F9-CB75C6706B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2954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E2E5D7-0B28-574C-849F-4D3B7C453627}" type="datetime1">
              <a:rPr lang="en-US" smtClean="0"/>
              <a:t>9/29/20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AED0EF5-A534-5441-8D00-6C9E26ACE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Valmont Industries, Inc.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AA5A2D-5A91-0F48-AF75-301DC3A644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03" y="6356350"/>
            <a:ext cx="1216794" cy="365125"/>
          </a:xfrm>
          <a:prstGeom prst="rect">
            <a:avLst/>
          </a:prstGeom>
        </p:spPr>
        <p:txBody>
          <a:bodyPr/>
          <a:lstStyle/>
          <a:p>
            <a:fld id="{1008BCCB-6E81-094D-9C1B-C07C1D57F1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0749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F9FF60-9086-5C43-8C6B-D8F8CF0FB3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8EB450-9BD2-FB48-8233-046AA0C9B1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2677F2-62D2-CF45-A840-AC4B1CB7CB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87D6C1-E710-4141-8494-DC4BFDF38D8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2954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82218D8-D98F-C741-BF11-82CCDECE6C12}" type="datetime1">
              <a:rPr lang="en-US" smtClean="0"/>
              <a:t>9/29/20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D284ED-49D8-4640-BD78-D9FCD56F1B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Valmont Industries, Inc.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3746FA-B0BD-294F-9548-3AAADCB03D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03" y="6356350"/>
            <a:ext cx="1216794" cy="365125"/>
          </a:xfrm>
          <a:prstGeom prst="rect">
            <a:avLst/>
          </a:prstGeom>
        </p:spPr>
        <p:txBody>
          <a:bodyPr/>
          <a:lstStyle/>
          <a:p>
            <a:fld id="{1008BCCB-6E81-094D-9C1B-C07C1D57F1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223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EC00C-EAB4-C940-AA3F-D7A18BD139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C9FFB88-7AF9-0445-896D-EFD3EA23E2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EAF3A0F-3899-0846-9B47-891D4ABC51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05CC78-1CB6-704B-B43E-4E4238E71BE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2954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CD6C383-D3F0-1D41-B62B-ED7AE7C1993B}" type="datetime1">
              <a:rPr lang="en-US" smtClean="0"/>
              <a:t>9/29/20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50B1CD-5326-074B-8ABE-DE877A79DA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Valmont Industries, Inc.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8364DA-C5A8-F342-A374-900B8CA120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03" y="6356350"/>
            <a:ext cx="1216794" cy="365125"/>
          </a:xfrm>
          <a:prstGeom prst="rect">
            <a:avLst/>
          </a:prstGeom>
        </p:spPr>
        <p:txBody>
          <a:bodyPr/>
          <a:lstStyle/>
          <a:p>
            <a:fld id="{1008BCCB-6E81-094D-9C1B-C07C1D57F1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99889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4D4120-A89F-6747-94CA-CB89E74405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C8AA75-A780-AE4E-80F3-8C473ABD09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489940-2073-1843-B885-3EFC06AAA6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0252" y="64141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 i="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1008BCCB-6E81-094D-9C1B-C07C1D57F103}" type="slidenum">
              <a:rPr lang="en-US" smtClean="0"/>
              <a:pPr/>
              <a:t>‹#›</a:t>
            </a:fld>
            <a:r>
              <a:rPr lang="en-US" dirty="0"/>
              <a:t>   |   </a:t>
            </a:r>
            <a:fld id="{89D56CB5-6357-384E-B0AD-9A4FA84250A9}" type="datetime1">
              <a:rPr lang="en-US" smtClean="0"/>
              <a:pPr/>
              <a:t>9/29/20</a:t>
            </a:fld>
            <a:r>
              <a:rPr lang="en-US" dirty="0"/>
              <a:t>   |   Valmont Industries, Inc.</a:t>
            </a:r>
          </a:p>
        </p:txBody>
      </p:sp>
    </p:spTree>
    <p:extLst>
      <p:ext uri="{BB962C8B-B14F-4D97-AF65-F5344CB8AC3E}">
        <p14:creationId xmlns:p14="http://schemas.microsoft.com/office/powerpoint/2010/main" val="1635368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Arial Regular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Arial Regular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Arial Regular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Arial Regular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rial Regular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rial Regular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emf"/><Relationship Id="rId5" Type="http://schemas.openxmlformats.org/officeDocument/2006/relationships/image" Target="../media/image16.emf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emf"/><Relationship Id="rId5" Type="http://schemas.openxmlformats.org/officeDocument/2006/relationships/image" Target="../media/image12.emf"/><Relationship Id="rId4" Type="http://schemas.openxmlformats.org/officeDocument/2006/relationships/image" Target="../media/image47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emf"/><Relationship Id="rId5" Type="http://schemas.openxmlformats.org/officeDocument/2006/relationships/image" Target="../media/image12.emf"/><Relationship Id="rId4" Type="http://schemas.openxmlformats.org/officeDocument/2006/relationships/image" Target="../media/image47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emf"/><Relationship Id="rId4" Type="http://schemas.openxmlformats.org/officeDocument/2006/relationships/image" Target="../media/image12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emf"/><Relationship Id="rId5" Type="http://schemas.openxmlformats.org/officeDocument/2006/relationships/image" Target="../media/image12.emf"/><Relationship Id="rId4" Type="http://schemas.openxmlformats.org/officeDocument/2006/relationships/image" Target="../media/image6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4.xml"/><Relationship Id="rId1" Type="http://schemas.openxmlformats.org/officeDocument/2006/relationships/video" Target="https://www.youtube.com/embed/0Pj08Dnk0X8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emf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4.xml"/><Relationship Id="rId1" Type="http://schemas.openxmlformats.org/officeDocument/2006/relationships/video" Target="https://www.youtube.com/embed/-C53aQnhMHA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3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emf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emf"/><Relationship Id="rId4" Type="http://schemas.openxmlformats.org/officeDocument/2006/relationships/image" Target="../media/image10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emf"/><Relationship Id="rId4" Type="http://schemas.openxmlformats.org/officeDocument/2006/relationships/image" Target="../media/image1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88AB9581-A539-804B-B1E6-DF7FF1D1A8D3}"/>
              </a:ext>
            </a:extLst>
          </p:cNvPr>
          <p:cNvSpPr txBox="1"/>
          <p:nvPr/>
        </p:nvSpPr>
        <p:spPr>
          <a:xfrm>
            <a:off x="7048071" y="5250094"/>
            <a:ext cx="4560864" cy="11951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4300"/>
              </a:lnSpc>
            </a:pPr>
            <a:r>
              <a:rPr lang="en-US" sz="4000" dirty="0">
                <a:latin typeface="Arial" panose="020B0604020202020204" pitchFamily="34" charset="0"/>
              </a:rPr>
              <a:t>The Leader in </a:t>
            </a:r>
          </a:p>
          <a:p>
            <a:pPr>
              <a:lnSpc>
                <a:spcPts val="4300"/>
              </a:lnSpc>
            </a:pPr>
            <a:r>
              <a:rPr lang="en-US" sz="4000" dirty="0">
                <a:latin typeface="Arial" panose="020B0604020202020204" pitchFamily="34" charset="0"/>
              </a:rPr>
              <a:t>Precision Irrigation</a:t>
            </a:r>
            <a:r>
              <a:rPr lang="en-US" sz="2000" baseline="46000" dirty="0">
                <a:latin typeface="Arial" panose="020B0604020202020204" pitchFamily="34" charset="0"/>
              </a:rPr>
              <a:t>®</a:t>
            </a:r>
          </a:p>
        </p:txBody>
      </p:sp>
    </p:spTree>
    <p:extLst>
      <p:ext uri="{BB962C8B-B14F-4D97-AF65-F5344CB8AC3E}">
        <p14:creationId xmlns:p14="http://schemas.microsoft.com/office/powerpoint/2010/main" val="27409561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DBAE79F-C68F-9F47-8B1C-A1ECCAE5893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56834" y="3509106"/>
            <a:ext cx="4935166" cy="334889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E44D203-1F10-2A4F-9E34-31B106D9282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9702" y="0"/>
            <a:ext cx="4442298" cy="350910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03A1DED-87B6-6449-B77F-6BCE92F8A6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8017099" cy="6858000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F5D0EC0-7DFE-084F-8785-E7E2446CF7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fld id="{1008BCCB-6E81-094D-9C1B-C07C1D57F103}" type="slidenum">
              <a:rPr lang="en-US" smtClean="0"/>
              <a:pPr/>
              <a:t>10</a:t>
            </a:fld>
            <a:r>
              <a:rPr lang="en-US" dirty="0"/>
              <a:t>   |   </a:t>
            </a:r>
            <a:fld id="{89D56CB5-6357-384E-B0AD-9A4FA84250A9}" type="datetime1">
              <a:rPr lang="en-US" smtClean="0"/>
              <a:pPr/>
              <a:t>9/29/20</a:t>
            </a:fld>
            <a:r>
              <a:rPr lang="en-US" dirty="0"/>
              <a:t>   |   Valmont Industries, Inc.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C4A38BB-6D94-7D44-B454-48BE4F8F87F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78933" y="6414099"/>
            <a:ext cx="1216152" cy="245461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EF160A5-3647-7944-A64F-E2EBD464A74F}"/>
              </a:ext>
            </a:extLst>
          </p:cNvPr>
          <p:cNvCxnSpPr>
            <a:cxnSpLocks/>
          </p:cNvCxnSpPr>
          <p:nvPr/>
        </p:nvCxnSpPr>
        <p:spPr>
          <a:xfrm>
            <a:off x="0" y="2314147"/>
            <a:ext cx="5931877" cy="0"/>
          </a:xfrm>
          <a:prstGeom prst="line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1">
            <a:extLst>
              <a:ext uri="{FF2B5EF4-FFF2-40B4-BE49-F238E27FC236}">
                <a16:creationId xmlns:a16="http://schemas.microsoft.com/office/drawing/2014/main" id="{C295E7D3-5A29-7646-91EF-0119CD491D31}"/>
              </a:ext>
            </a:extLst>
          </p:cNvPr>
          <p:cNvSpPr txBox="1">
            <a:spLocks/>
          </p:cNvSpPr>
          <p:nvPr/>
        </p:nvSpPr>
        <p:spPr>
          <a:xfrm>
            <a:off x="400252" y="323656"/>
            <a:ext cx="6997010" cy="1892006"/>
          </a:xfrm>
          <a:prstGeom prst="rect">
            <a:avLst/>
          </a:prstGeom>
          <a:effectLst/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 Regular"/>
                <a:ea typeface="+mj-ea"/>
                <a:cs typeface="+mj-cs"/>
              </a:defRPr>
            </a:lvl1pPr>
          </a:lstStyle>
          <a:p>
            <a:r>
              <a:rPr lang="en-US" sz="4500" b="1" cap="all" dirty="0">
                <a:solidFill>
                  <a:schemeClr val="bg2"/>
                </a:solidFill>
                <a:latin typeface="+mj-lt"/>
              </a:rPr>
              <a:t>VALLEY HISTORY:</a:t>
            </a:r>
          </a:p>
          <a:p>
            <a:r>
              <a:rPr lang="en-US" sz="4000" b="1" cap="all" dirty="0">
                <a:solidFill>
                  <a:schemeClr val="bg1"/>
                </a:solidFill>
                <a:latin typeface="+mj-lt"/>
              </a:rPr>
              <a:t>Leading the way</a:t>
            </a:r>
          </a:p>
          <a:p>
            <a:r>
              <a:rPr lang="en-US" sz="4000" b="1" cap="all" dirty="0">
                <a:solidFill>
                  <a:schemeClr val="bg1"/>
                </a:solidFill>
                <a:latin typeface="+mj-lt"/>
              </a:rPr>
              <a:t>In the digital age</a:t>
            </a: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B5A8549D-2C65-484B-B212-39A186172A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6803608"/>
              </p:ext>
            </p:extLst>
          </p:nvPr>
        </p:nvGraphicFramePr>
        <p:xfrm>
          <a:off x="553282" y="2719754"/>
          <a:ext cx="5848178" cy="40114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9334">
                  <a:extLst>
                    <a:ext uri="{9D8B030D-6E8A-4147-A177-3AD203B41FA5}">
                      <a16:colId xmlns:a16="http://schemas.microsoft.com/office/drawing/2014/main" val="1008838869"/>
                    </a:ext>
                  </a:extLst>
                </a:gridCol>
                <a:gridCol w="4608844">
                  <a:extLst>
                    <a:ext uri="{9D8B030D-6E8A-4147-A177-3AD203B41FA5}">
                      <a16:colId xmlns:a16="http://schemas.microsoft.com/office/drawing/2014/main" val="1451301998"/>
                    </a:ext>
                  </a:extLst>
                </a:gridCol>
              </a:tblGrid>
              <a:tr h="1506525">
                <a:tc>
                  <a:txBody>
                    <a:bodyPr/>
                    <a:lstStyle/>
                    <a:p>
                      <a:r>
                        <a:rPr lang="en-US" sz="3000" b="1" i="0" dirty="0">
                          <a:solidFill>
                            <a:schemeClr val="bg2"/>
                          </a:solidFill>
                          <a:latin typeface="+mn-lt"/>
                        </a:rPr>
                        <a:t>2020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2400" b="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Valley 365</a:t>
                      </a:r>
                      <a:r>
                        <a:rPr lang="en-US" sz="2400" b="0" kern="1200" baseline="300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®</a:t>
                      </a:r>
                      <a:r>
                        <a:rPr lang="en-US" sz="2400" b="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Introduced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2400" b="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Valmont Solar</a:t>
                      </a:r>
                      <a:r>
                        <a:rPr lang="en-US" sz="2400" baseline="30000" dirty="0">
                          <a:solidFill>
                            <a:schemeClr val="bg1"/>
                          </a:solidFill>
                          <a:latin typeface="+mn-lt"/>
                        </a:rPr>
                        <a:t>™</a:t>
                      </a:r>
                      <a:r>
                        <a:rPr lang="en-US" sz="2400" b="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Solutions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2400" b="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Acquisition of PrecisionKing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2400" b="0" kern="1200" baseline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Expansion of Valley Insights</a:t>
                      </a:r>
                      <a:r>
                        <a:rPr lang="en-US" sz="2400" b="0" kern="1200" baseline="300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®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2400" b="0" kern="1200" baseline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Pump Command</a:t>
                      </a:r>
                      <a:endParaRPr lang="en-US" sz="2400" b="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5937425"/>
                  </a:ext>
                </a:extLst>
              </a:tr>
              <a:tr h="1583170">
                <a:tc>
                  <a:txBody>
                    <a:bodyPr/>
                    <a:lstStyle/>
                    <a:p>
                      <a:endParaRPr lang="en-US" sz="3000" b="1" i="0" dirty="0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endParaRPr lang="en-US" sz="2400" baseline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0567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2122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3AA3EC7A-60EA-BD44-BBBA-A6514A2AFB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986" y="1816915"/>
            <a:ext cx="11441159" cy="410680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86643DC-59D0-F845-B5D6-DAE53AAF87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+mj-lt"/>
              </a:rPr>
              <a:t>Valley technology leadership</a:t>
            </a:r>
            <a:endParaRPr lang="en-US" dirty="0">
              <a:latin typeface="+mj-lt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868AEC-DFFB-974C-A5CF-85CC613382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fld id="{1008BCCB-6E81-094D-9C1B-C07C1D57F103}" type="slidenum">
              <a:rPr lang="en-US" smtClean="0"/>
              <a:pPr/>
              <a:t>11</a:t>
            </a:fld>
            <a:r>
              <a:rPr lang="en-US"/>
              <a:t>   |   </a:t>
            </a:r>
            <a:fld id="{89D56CB5-6357-384E-B0AD-9A4FA84250A9}" type="datetime1">
              <a:rPr lang="en-US" smtClean="0"/>
              <a:pPr/>
              <a:t>9/29/20</a:t>
            </a:fld>
            <a:r>
              <a:rPr lang="en-US"/>
              <a:t>   |   Valmont Industries, Inc.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A0DE209-5D68-5F48-96DB-23EFC3A77B42}"/>
              </a:ext>
            </a:extLst>
          </p:cNvPr>
          <p:cNvSpPr txBox="1"/>
          <p:nvPr/>
        </p:nvSpPr>
        <p:spPr>
          <a:xfrm>
            <a:off x="279894" y="2665143"/>
            <a:ext cx="507831" cy="81694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2100" b="1" dirty="0">
                <a:solidFill>
                  <a:schemeClr val="bg1"/>
                </a:solidFill>
              </a:rPr>
              <a:t>1954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619CD9E-1D1E-BC41-884E-BE343AF07AED}"/>
              </a:ext>
            </a:extLst>
          </p:cNvPr>
          <p:cNvSpPr txBox="1"/>
          <p:nvPr/>
        </p:nvSpPr>
        <p:spPr>
          <a:xfrm>
            <a:off x="791740" y="2665143"/>
            <a:ext cx="1784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3"/>
                </a:solidFill>
              </a:rPr>
              <a:t>Center Pivot</a:t>
            </a:r>
            <a:endParaRPr lang="en-US" dirty="0">
              <a:solidFill>
                <a:schemeClr val="accent3"/>
              </a:solidFill>
            </a:endParaRPr>
          </a:p>
          <a:p>
            <a:r>
              <a:rPr lang="en-US" dirty="0"/>
              <a:t>introduced</a:t>
            </a:r>
          </a:p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544C339-9E60-864D-AC45-CD0F8E633BEA}"/>
              </a:ext>
            </a:extLst>
          </p:cNvPr>
          <p:cNvSpPr txBox="1"/>
          <p:nvPr/>
        </p:nvSpPr>
        <p:spPr>
          <a:xfrm>
            <a:off x="2542482" y="2092713"/>
            <a:ext cx="507831" cy="81694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2100" b="1" dirty="0">
                <a:solidFill>
                  <a:schemeClr val="bg1"/>
                </a:solidFill>
              </a:rPr>
              <a:t>1975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CC2EEA5-27E3-704E-A118-C509D779F8A6}"/>
              </a:ext>
            </a:extLst>
          </p:cNvPr>
          <p:cNvSpPr txBox="1"/>
          <p:nvPr/>
        </p:nvSpPr>
        <p:spPr>
          <a:xfrm>
            <a:off x="3054327" y="2092713"/>
            <a:ext cx="206408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4"/>
                </a:solidFill>
              </a:rPr>
              <a:t>Corner Machine</a:t>
            </a:r>
            <a:endParaRPr lang="en-US" dirty="0">
              <a:solidFill>
                <a:schemeClr val="accent4"/>
              </a:solidFill>
            </a:endParaRPr>
          </a:p>
          <a:p>
            <a:r>
              <a:rPr lang="en-US" dirty="0"/>
              <a:t>Launched to </a:t>
            </a:r>
            <a:br>
              <a:rPr lang="en-US" dirty="0"/>
            </a:br>
            <a:r>
              <a:rPr lang="en-US" dirty="0"/>
              <a:t>bring extra </a:t>
            </a:r>
            <a:br>
              <a:rPr lang="en-US" dirty="0"/>
            </a:br>
            <a:r>
              <a:rPr lang="en-US" dirty="0"/>
              <a:t>acres into production</a:t>
            </a:r>
          </a:p>
          <a:p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17ABD7F-3B13-7A42-AC82-841B22595240}"/>
              </a:ext>
            </a:extLst>
          </p:cNvPr>
          <p:cNvSpPr txBox="1"/>
          <p:nvPr/>
        </p:nvSpPr>
        <p:spPr>
          <a:xfrm>
            <a:off x="4814502" y="2609388"/>
            <a:ext cx="507831" cy="81694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2100" b="1" dirty="0">
                <a:solidFill>
                  <a:schemeClr val="bg1"/>
                </a:solidFill>
              </a:rPr>
              <a:t>1983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4A56DDB-026A-664C-83E2-16960B503FD1}"/>
              </a:ext>
            </a:extLst>
          </p:cNvPr>
          <p:cNvSpPr txBox="1"/>
          <p:nvPr/>
        </p:nvSpPr>
        <p:spPr>
          <a:xfrm>
            <a:off x="5326348" y="2609388"/>
            <a:ext cx="205726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>
                    <a:lumMod val="50000"/>
                  </a:schemeClr>
                </a:solidFill>
              </a:rPr>
              <a:t>Remote Monitoring &amp; Control </a:t>
            </a:r>
            <a:r>
              <a:rPr lang="en-US" dirty="0"/>
              <a:t>brought to the market</a:t>
            </a:r>
          </a:p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EC3208E-4E84-D94E-8920-44313DEA9008}"/>
              </a:ext>
            </a:extLst>
          </p:cNvPr>
          <p:cNvSpPr txBox="1"/>
          <p:nvPr/>
        </p:nvSpPr>
        <p:spPr>
          <a:xfrm>
            <a:off x="7075681" y="2401079"/>
            <a:ext cx="507831" cy="81694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2100" b="1" dirty="0">
                <a:solidFill>
                  <a:schemeClr val="bg1"/>
                </a:solidFill>
              </a:rPr>
              <a:t>1990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A544CC6-82AF-7644-9D26-4D2E9C76BE35}"/>
              </a:ext>
            </a:extLst>
          </p:cNvPr>
          <p:cNvSpPr txBox="1"/>
          <p:nvPr/>
        </p:nvSpPr>
        <p:spPr>
          <a:xfrm>
            <a:off x="7587527" y="2401079"/>
            <a:ext cx="178419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Computerized irrigation control panel</a:t>
            </a:r>
            <a:endParaRPr lang="en-US" dirty="0">
              <a:solidFill>
                <a:schemeClr val="accent1"/>
              </a:solidFill>
            </a:endParaRPr>
          </a:p>
          <a:p>
            <a:r>
              <a:rPr lang="en-US" dirty="0"/>
              <a:t>introduced</a:t>
            </a:r>
          </a:p>
          <a:p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C81982E-DCEF-9842-B7D5-8EB1AC42452F}"/>
              </a:ext>
            </a:extLst>
          </p:cNvPr>
          <p:cNvSpPr txBox="1"/>
          <p:nvPr/>
        </p:nvSpPr>
        <p:spPr>
          <a:xfrm>
            <a:off x="9343544" y="2059260"/>
            <a:ext cx="507831" cy="81694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2100" b="1" dirty="0">
                <a:solidFill>
                  <a:schemeClr val="bg1"/>
                </a:solidFill>
              </a:rPr>
              <a:t>1991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79AA1B-8F12-9745-BD14-DF15B39C959D}"/>
              </a:ext>
            </a:extLst>
          </p:cNvPr>
          <p:cNvSpPr txBox="1"/>
          <p:nvPr/>
        </p:nvSpPr>
        <p:spPr>
          <a:xfrm>
            <a:off x="9855390" y="2148468"/>
            <a:ext cx="1784195" cy="1215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00" b="1" dirty="0" err="1">
                <a:solidFill>
                  <a:schemeClr val="tx2"/>
                </a:solidFill>
              </a:rPr>
              <a:t>BaseStation</a:t>
            </a:r>
            <a:endParaRPr lang="en-US" sz="1900" dirty="0">
              <a:solidFill>
                <a:schemeClr val="tx2"/>
              </a:solidFill>
            </a:endParaRPr>
          </a:p>
          <a:p>
            <a:r>
              <a:rPr lang="en-US" dirty="0"/>
              <a:t>remote control software introduced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ACFBD29C-565B-A941-ADA9-4594E4CCEC5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6537" y="3946016"/>
            <a:ext cx="1936420" cy="146304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40B8ED5-D461-3947-8980-974413724CE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58264" y="3946016"/>
            <a:ext cx="2016454" cy="1463040"/>
          </a:xfrm>
          <a:prstGeom prst="rect">
            <a:avLst/>
          </a:prstGeom>
          <a:noFill/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84DAF7E9-C0E1-A04D-9F0B-6062166E8AD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49240" y="3959599"/>
            <a:ext cx="1938528" cy="1449457"/>
          </a:xfrm>
          <a:prstGeom prst="rect">
            <a:avLst/>
          </a:prstGeom>
          <a:noFill/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8254FA3-4F16-9B4B-963F-27CADA976C7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35240" y="3971670"/>
            <a:ext cx="1938528" cy="1437386"/>
          </a:xfrm>
          <a:prstGeom prst="rect">
            <a:avLst/>
          </a:prstGeom>
          <a:noFill/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EC1FDB6F-F1D8-5748-BCDD-F94624547BB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92509" y="3955160"/>
            <a:ext cx="1938528" cy="14538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950822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EC0F2718-3DC0-0A4F-A4B4-53F91CD986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906" y="1639875"/>
            <a:ext cx="11481684" cy="439037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FC0825BB-4161-774E-A998-99F14EF7208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2"/>
          <a:stretch/>
        </p:blipFill>
        <p:spPr>
          <a:xfrm>
            <a:off x="822960" y="4106840"/>
            <a:ext cx="1938528" cy="153619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6897724-8CA9-234A-99E5-54DD8EF05F7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60415" y="4123018"/>
            <a:ext cx="1938528" cy="1453896"/>
          </a:xfrm>
          <a:prstGeom prst="rect">
            <a:avLst/>
          </a:prstGeom>
          <a:noFill/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029985F-7986-9C4F-944C-CE4748AA6DF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67135" y="4123018"/>
            <a:ext cx="1938528" cy="1453896"/>
          </a:xfrm>
          <a:prstGeom prst="rect">
            <a:avLst/>
          </a:prstGeom>
          <a:noFill/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E98F3095-9469-7149-B6AB-BCB200DC3B2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44624" y="4435437"/>
            <a:ext cx="1861486" cy="1141477"/>
          </a:xfrm>
          <a:prstGeom prst="rect">
            <a:avLst/>
          </a:prstGeom>
          <a:noFill/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53EC54-EB1E-7D4C-8588-BB9D274420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fld id="{1008BCCB-6E81-094D-9C1B-C07C1D57F103}" type="slidenum">
              <a:rPr lang="en-US" smtClean="0"/>
              <a:pPr/>
              <a:t>12</a:t>
            </a:fld>
            <a:r>
              <a:rPr lang="en-US"/>
              <a:t>   |   </a:t>
            </a:r>
            <a:fld id="{89D56CB5-6357-384E-B0AD-9A4FA84250A9}" type="datetime1">
              <a:rPr lang="en-US" smtClean="0"/>
              <a:pPr/>
              <a:t>9/29/20</a:t>
            </a:fld>
            <a:r>
              <a:rPr lang="en-US"/>
              <a:t>   |   Valmont Industries, Inc.</a:t>
            </a:r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F5EA95C-2ED2-CA4D-960E-4D904ABE96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055" y="250031"/>
            <a:ext cx="11520356" cy="1325563"/>
          </a:xfrm>
        </p:spPr>
        <p:txBody>
          <a:bodyPr/>
          <a:lstStyle/>
          <a:p>
            <a:r>
              <a:rPr lang="en-US" b="1" dirty="0">
                <a:latin typeface="+mj-lt"/>
              </a:rPr>
              <a:t>Valley technology leadership</a:t>
            </a:r>
            <a:endParaRPr lang="en-US" dirty="0">
              <a:latin typeface="+mj-lt"/>
            </a:endParaRPr>
          </a:p>
        </p:txBody>
      </p:sp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C045B61-0EA9-5A48-A251-2A528BE61DD9}"/>
              </a:ext>
            </a:extLst>
          </p:cNvPr>
          <p:cNvSpPr txBox="1">
            <a:spLocks/>
          </p:cNvSpPr>
          <p:nvPr/>
        </p:nvSpPr>
        <p:spPr>
          <a:xfrm>
            <a:off x="400252" y="64141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b="0" i="0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008BCCB-6E81-094D-9C1B-C07C1D57F103}" type="slidenum">
              <a:rPr lang="en-US" smtClean="0"/>
              <a:pPr/>
              <a:t>12</a:t>
            </a:fld>
            <a:r>
              <a:rPr lang="en-US" dirty="0"/>
              <a:t>   |   </a:t>
            </a:r>
            <a:fld id="{89D56CB5-6357-384E-B0AD-9A4FA84250A9}" type="datetime1">
              <a:rPr lang="en-US" smtClean="0"/>
              <a:pPr/>
              <a:t>9/29/20</a:t>
            </a:fld>
            <a:r>
              <a:rPr lang="en-US" dirty="0"/>
              <a:t>   |   Valmont Industries, Inc.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E97744C-FBD8-AB4C-8192-3E0FEA02E16A}"/>
              </a:ext>
            </a:extLst>
          </p:cNvPr>
          <p:cNvSpPr txBox="1"/>
          <p:nvPr/>
        </p:nvSpPr>
        <p:spPr>
          <a:xfrm>
            <a:off x="279894" y="2261287"/>
            <a:ext cx="507831" cy="90438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2100" b="1" dirty="0">
                <a:solidFill>
                  <a:schemeClr val="bg1"/>
                </a:solidFill>
              </a:rPr>
              <a:t>2008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7D5BA2D-C4AD-2543-B1A4-54AF0830DB42}"/>
              </a:ext>
            </a:extLst>
          </p:cNvPr>
          <p:cNvSpPr txBox="1"/>
          <p:nvPr/>
        </p:nvSpPr>
        <p:spPr>
          <a:xfrm>
            <a:off x="791740" y="2336372"/>
            <a:ext cx="17841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3"/>
                </a:solidFill>
              </a:rPr>
              <a:t>GPS</a:t>
            </a:r>
            <a:r>
              <a:rPr lang="en-US" dirty="0"/>
              <a:t> position ready control panels </a:t>
            </a:r>
            <a:br>
              <a:rPr lang="en-US" dirty="0"/>
            </a:br>
            <a:r>
              <a:rPr lang="en-US" dirty="0"/>
              <a:t>launched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5DF0E77-8DC5-8C47-8B90-F613BFF31FAD}"/>
              </a:ext>
            </a:extLst>
          </p:cNvPr>
          <p:cNvSpPr txBox="1"/>
          <p:nvPr/>
        </p:nvSpPr>
        <p:spPr>
          <a:xfrm>
            <a:off x="2542482" y="2449527"/>
            <a:ext cx="507831" cy="777929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2100" b="1" dirty="0">
                <a:solidFill>
                  <a:schemeClr val="bg1"/>
                </a:solidFill>
              </a:rPr>
              <a:t>2010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EA62E0A-2864-2640-B165-CE42A84A836A}"/>
              </a:ext>
            </a:extLst>
          </p:cNvPr>
          <p:cNvSpPr txBox="1"/>
          <p:nvPr/>
        </p:nvSpPr>
        <p:spPr>
          <a:xfrm>
            <a:off x="3054327" y="2411210"/>
            <a:ext cx="20640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>
                    <a:lumMod val="50000"/>
                  </a:schemeClr>
                </a:solidFill>
              </a:rPr>
              <a:t>VRI</a:t>
            </a:r>
            <a:r>
              <a:rPr lang="en-US" dirty="0"/>
              <a:t> (Variable Rate Irrigation) introduced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4CAF8EA-ED90-8E46-9FB3-A931F158546B}"/>
              </a:ext>
            </a:extLst>
          </p:cNvPr>
          <p:cNvSpPr txBox="1"/>
          <p:nvPr/>
        </p:nvSpPr>
        <p:spPr>
          <a:xfrm>
            <a:off x="4814502" y="2712128"/>
            <a:ext cx="507831" cy="81694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2100" b="1" dirty="0">
                <a:solidFill>
                  <a:schemeClr val="bg1"/>
                </a:solidFill>
              </a:rPr>
              <a:t>2014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81F911A-7922-1641-B616-256C832F7164}"/>
              </a:ext>
            </a:extLst>
          </p:cNvPr>
          <p:cNvSpPr txBox="1"/>
          <p:nvPr/>
        </p:nvSpPr>
        <p:spPr>
          <a:xfrm>
            <a:off x="5326348" y="2712128"/>
            <a:ext cx="1721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chemeClr val="accent4"/>
                </a:solidFill>
              </a:rPr>
              <a:t>AgSense</a:t>
            </a:r>
            <a:r>
              <a:rPr lang="en-US" dirty="0"/>
              <a:t> acquired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29BA03-56C4-8747-8350-C7FB147C3833}"/>
              </a:ext>
            </a:extLst>
          </p:cNvPr>
          <p:cNvSpPr txBox="1"/>
          <p:nvPr/>
        </p:nvSpPr>
        <p:spPr>
          <a:xfrm>
            <a:off x="7075681" y="1880891"/>
            <a:ext cx="507831" cy="81694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2100" b="1" dirty="0">
                <a:solidFill>
                  <a:schemeClr val="bg1"/>
                </a:solidFill>
              </a:rPr>
              <a:t>2017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59F6008-99D2-254E-A08F-777A279AAE4E}"/>
              </a:ext>
            </a:extLst>
          </p:cNvPr>
          <p:cNvSpPr txBox="1"/>
          <p:nvPr/>
        </p:nvSpPr>
        <p:spPr>
          <a:xfrm>
            <a:off x="7587527" y="1880891"/>
            <a:ext cx="17841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ICON Smart Panels</a:t>
            </a: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dirty="0"/>
              <a:t>and</a:t>
            </a:r>
            <a:r>
              <a:rPr lang="en-US" b="1" dirty="0"/>
              <a:t> </a:t>
            </a:r>
            <a:br>
              <a:rPr lang="en-US" b="1" dirty="0"/>
            </a:br>
            <a:r>
              <a:rPr lang="en-US" b="1" dirty="0">
                <a:solidFill>
                  <a:schemeClr val="accent1"/>
                </a:solidFill>
              </a:rPr>
              <a:t>X-Tec Drive</a:t>
            </a: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dirty="0"/>
              <a:t>introduced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A702171-1AD9-384A-A35B-8016C18E7B17}"/>
              </a:ext>
            </a:extLst>
          </p:cNvPr>
          <p:cNvSpPr txBox="1"/>
          <p:nvPr/>
        </p:nvSpPr>
        <p:spPr>
          <a:xfrm>
            <a:off x="9343544" y="2101333"/>
            <a:ext cx="507831" cy="81694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2100" b="1" dirty="0">
                <a:solidFill>
                  <a:schemeClr val="bg1"/>
                </a:solidFill>
              </a:rPr>
              <a:t>2018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B12D786-69FF-7145-BCBB-FCA7A751E695}"/>
              </a:ext>
            </a:extLst>
          </p:cNvPr>
          <p:cNvSpPr txBox="1"/>
          <p:nvPr/>
        </p:nvSpPr>
        <p:spPr>
          <a:xfrm>
            <a:off x="9855389" y="2128897"/>
            <a:ext cx="20640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2"/>
                </a:solidFill>
              </a:rPr>
              <a:t>Valley Scheduling </a:t>
            </a:r>
            <a:r>
              <a:rPr lang="en-US" dirty="0"/>
              <a:t>and</a:t>
            </a:r>
            <a:r>
              <a:rPr lang="en-US" b="1" dirty="0"/>
              <a:t> </a:t>
            </a:r>
            <a:br>
              <a:rPr lang="en-US" b="1" dirty="0"/>
            </a:br>
            <a:r>
              <a:rPr lang="en-US" b="1" dirty="0">
                <a:solidFill>
                  <a:schemeClr val="tx2"/>
                </a:solidFill>
              </a:rPr>
              <a:t>VRI-</a:t>
            </a:r>
            <a:r>
              <a:rPr lang="en-US" b="1" dirty="0" err="1">
                <a:solidFill>
                  <a:schemeClr val="tx2"/>
                </a:solidFill>
              </a:rPr>
              <a:t>iS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dirty="0"/>
              <a:t>introduced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C359CFDC-8319-784F-A7C1-C4D6200542D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44624" y="3212125"/>
            <a:ext cx="1833331" cy="1124212"/>
          </a:xfrm>
          <a:prstGeom prst="rect">
            <a:avLst/>
          </a:prstGeom>
          <a:noFill/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90AD9A69-A125-1442-8554-5EE77EA9658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33063" y="3135438"/>
            <a:ext cx="1316815" cy="2441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8034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A570CB6-6B84-E345-BB4F-174BE213A3D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67135" y="4131174"/>
            <a:ext cx="1937152" cy="144574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EC0F2718-3DC0-0A4F-A4B4-53F91CD9867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05694" y="2177156"/>
            <a:ext cx="10449825" cy="3880002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53EC54-EB1E-7D4C-8588-BB9D274420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fld id="{1008BCCB-6E81-094D-9C1B-C07C1D57F103}" type="slidenum">
              <a:rPr lang="en-US" smtClean="0"/>
              <a:pPr/>
              <a:t>13</a:t>
            </a:fld>
            <a:r>
              <a:rPr lang="en-US"/>
              <a:t>   |   </a:t>
            </a:r>
            <a:fld id="{89D56CB5-6357-384E-B0AD-9A4FA84250A9}" type="datetime1">
              <a:rPr lang="en-US" smtClean="0"/>
              <a:pPr/>
              <a:t>9/29/20</a:t>
            </a:fld>
            <a:r>
              <a:rPr lang="en-US"/>
              <a:t>   |   Valmont Industries, Inc.</a:t>
            </a:r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F5EA95C-2ED2-CA4D-960E-4D904ABE96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055" y="250031"/>
            <a:ext cx="11520356" cy="1325563"/>
          </a:xfrm>
        </p:spPr>
        <p:txBody>
          <a:bodyPr/>
          <a:lstStyle/>
          <a:p>
            <a:r>
              <a:rPr lang="en-US" b="1" dirty="0">
                <a:latin typeface="+mj-lt"/>
              </a:rPr>
              <a:t>Valley technology leadership</a:t>
            </a:r>
            <a:endParaRPr lang="en-US" dirty="0">
              <a:latin typeface="+mj-lt"/>
            </a:endParaRPr>
          </a:p>
        </p:txBody>
      </p:sp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C045B61-0EA9-5A48-A251-2A528BE61DD9}"/>
              </a:ext>
            </a:extLst>
          </p:cNvPr>
          <p:cNvSpPr txBox="1">
            <a:spLocks/>
          </p:cNvSpPr>
          <p:nvPr/>
        </p:nvSpPr>
        <p:spPr>
          <a:xfrm>
            <a:off x="400252" y="64141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b="0" i="0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008BCCB-6E81-094D-9C1B-C07C1D57F103}" type="slidenum">
              <a:rPr lang="en-US" smtClean="0"/>
              <a:pPr/>
              <a:t>13</a:t>
            </a:fld>
            <a:r>
              <a:rPr lang="en-US" dirty="0"/>
              <a:t>   |   </a:t>
            </a:r>
            <a:fld id="{89D56CB5-6357-384E-B0AD-9A4FA84250A9}" type="datetime1">
              <a:rPr lang="en-US" smtClean="0"/>
              <a:pPr/>
              <a:t>9/29/20</a:t>
            </a:fld>
            <a:r>
              <a:rPr lang="en-US" dirty="0"/>
              <a:t>   |   Valmont Industries, Inc.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E97744C-FBD8-AB4C-8192-3E0FEA02E16A}"/>
              </a:ext>
            </a:extLst>
          </p:cNvPr>
          <p:cNvSpPr txBox="1"/>
          <p:nvPr/>
        </p:nvSpPr>
        <p:spPr>
          <a:xfrm>
            <a:off x="279894" y="2261287"/>
            <a:ext cx="507831" cy="90438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2100" b="1" dirty="0">
                <a:solidFill>
                  <a:schemeClr val="bg1"/>
                </a:solidFill>
              </a:rPr>
              <a:t>2020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7D5BA2D-C4AD-2543-B1A4-54AF0830DB42}"/>
              </a:ext>
            </a:extLst>
          </p:cNvPr>
          <p:cNvSpPr txBox="1"/>
          <p:nvPr/>
        </p:nvSpPr>
        <p:spPr>
          <a:xfrm>
            <a:off x="791740" y="2336372"/>
            <a:ext cx="178419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3"/>
                </a:solidFill>
              </a:rPr>
              <a:t>Valley 365 </a:t>
            </a:r>
            <a:r>
              <a:rPr lang="en-US" dirty="0"/>
              <a:t>connected crop management unites Valley technology in one platform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EA62E0A-2864-2640-B165-CE42A84A836A}"/>
              </a:ext>
            </a:extLst>
          </p:cNvPr>
          <p:cNvSpPr txBox="1"/>
          <p:nvPr/>
        </p:nvSpPr>
        <p:spPr>
          <a:xfrm>
            <a:off x="3054327" y="2411210"/>
            <a:ext cx="206408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>
                    <a:lumMod val="50000"/>
                  </a:schemeClr>
                </a:solidFill>
              </a:rPr>
              <a:t>Valmont Solar Solutions</a:t>
            </a:r>
            <a:r>
              <a:rPr lang="en-US" dirty="0"/>
              <a:t> provides solar power for agri-business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81F911A-7922-1641-B616-256C832F7164}"/>
              </a:ext>
            </a:extLst>
          </p:cNvPr>
          <p:cNvSpPr txBox="1"/>
          <p:nvPr/>
        </p:nvSpPr>
        <p:spPr>
          <a:xfrm>
            <a:off x="5326348" y="2376848"/>
            <a:ext cx="193488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4"/>
                </a:solidFill>
              </a:rPr>
              <a:t>PrecisionKing</a:t>
            </a:r>
            <a:r>
              <a:rPr lang="en-US" dirty="0"/>
              <a:t> acquisition expands Valley into the Delta region/flood irrigation market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59F6008-99D2-254E-A08F-777A279AAE4E}"/>
              </a:ext>
            </a:extLst>
          </p:cNvPr>
          <p:cNvSpPr txBox="1"/>
          <p:nvPr/>
        </p:nvSpPr>
        <p:spPr>
          <a:xfrm>
            <a:off x="7587527" y="2411210"/>
            <a:ext cx="17841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Pump Command </a:t>
            </a:r>
            <a:r>
              <a:rPr lang="en-US" dirty="0"/>
              <a:t>automatic set point solution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939302A8-D5D6-8D4D-B2B4-42919966B45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2960" y="4131174"/>
            <a:ext cx="1934887" cy="144574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18377B89-9F9F-F842-9A64-205A554369C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56990" y="4131174"/>
            <a:ext cx="1938528" cy="144574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460C4C50-0E56-0D4D-AAEE-1D613DDC40F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44624" y="4127107"/>
            <a:ext cx="1861486" cy="1445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888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623C004-0CE1-F94F-B430-D6233786A0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07407"/>
            <a:ext cx="12192000" cy="140718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02E5F7-D88A-FF48-880F-33C181907E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055" y="579215"/>
            <a:ext cx="11520356" cy="1325563"/>
          </a:xfrm>
        </p:spPr>
        <p:txBody>
          <a:bodyPr/>
          <a:lstStyle/>
          <a:p>
            <a:r>
              <a:rPr lang="en-US" b="1" dirty="0">
                <a:solidFill>
                  <a:schemeClr val="accent4"/>
                </a:solidFill>
                <a:latin typeface="+mj-lt"/>
              </a:rPr>
              <a:t>strength in the field</a:t>
            </a:r>
            <a:br>
              <a:rPr lang="en-US" dirty="0">
                <a:latin typeface="+mj-lt"/>
              </a:rPr>
            </a:br>
            <a:r>
              <a:rPr lang="en-US" sz="4000" b="1" dirty="0">
                <a:latin typeface="+mj-lt"/>
              </a:rPr>
              <a:t>strength around the world</a:t>
            </a:r>
            <a:endParaRPr lang="en-US" sz="4000" dirty="0">
              <a:latin typeface="+mj-lt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BB38F8-4771-7F48-A0EA-DFADAF1CC2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fld id="{1008BCCB-6E81-094D-9C1B-C07C1D57F103}" type="slidenum">
              <a:rPr lang="en-US" smtClean="0"/>
              <a:pPr/>
              <a:t>14</a:t>
            </a:fld>
            <a:r>
              <a:rPr lang="en-US" dirty="0"/>
              <a:t>   |   </a:t>
            </a:r>
            <a:fld id="{89D56CB5-6357-384E-B0AD-9A4FA84250A9}" type="datetime1">
              <a:rPr lang="en-US" smtClean="0"/>
              <a:pPr/>
              <a:t>9/29/20</a:t>
            </a:fld>
            <a:r>
              <a:rPr lang="en-US" dirty="0"/>
              <a:t>   |   Valmont Industries, Inc.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94E8064-56C3-4F4E-8CAD-551EF0E0F52A}"/>
              </a:ext>
            </a:extLst>
          </p:cNvPr>
          <p:cNvSpPr txBox="1"/>
          <p:nvPr/>
        </p:nvSpPr>
        <p:spPr>
          <a:xfrm>
            <a:off x="633984" y="2243328"/>
            <a:ext cx="107777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Valley Irrigation is a division of Valmont</a:t>
            </a:r>
            <a:r>
              <a:rPr lang="en-US" sz="1600" baseline="50000" dirty="0">
                <a:solidFill>
                  <a:schemeClr val="bg1"/>
                </a:solidFill>
              </a:rPr>
              <a:t>®</a:t>
            </a:r>
            <a:r>
              <a:rPr lang="en-US" sz="2400" dirty="0">
                <a:solidFill>
                  <a:schemeClr val="bg1"/>
                </a:solidFill>
              </a:rPr>
              <a:t> Industries, Inc., a leading producer and distributor of products for the infrastructure and agricultural markets.</a:t>
            </a:r>
          </a:p>
          <a:p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8C7FA87-281F-0540-93D4-45C7C90D80DD}"/>
              </a:ext>
            </a:extLst>
          </p:cNvPr>
          <p:cNvSpPr txBox="1"/>
          <p:nvPr/>
        </p:nvSpPr>
        <p:spPr>
          <a:xfrm>
            <a:off x="799137" y="3710975"/>
            <a:ext cx="15118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accent4"/>
                </a:solidFill>
              </a:rPr>
              <a:t>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F14F7F2-6257-3F47-9C68-07C9B2C1F883}"/>
              </a:ext>
            </a:extLst>
          </p:cNvPr>
          <p:cNvSpPr txBox="1"/>
          <p:nvPr/>
        </p:nvSpPr>
        <p:spPr>
          <a:xfrm>
            <a:off x="404903" y="4554256"/>
            <a:ext cx="23002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Segments in</a:t>
            </a:r>
          </a:p>
          <a:p>
            <a:pPr algn="ctr"/>
            <a:r>
              <a:rPr lang="en-US" sz="2400" dirty="0"/>
              <a:t>which we do</a:t>
            </a:r>
          </a:p>
          <a:p>
            <a:pPr algn="ctr"/>
            <a:r>
              <a:rPr lang="en-US" sz="2400" dirty="0"/>
              <a:t>business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E26FC04-CD79-B340-B0DD-0B6B2CA728C7}"/>
              </a:ext>
            </a:extLst>
          </p:cNvPr>
          <p:cNvSpPr txBox="1"/>
          <p:nvPr/>
        </p:nvSpPr>
        <p:spPr>
          <a:xfrm>
            <a:off x="3464367" y="3710975"/>
            <a:ext cx="17137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accent4"/>
                </a:solidFill>
              </a:rPr>
              <a:t>80+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FFAE068-22D8-AD47-9B87-6AB2B9602463}"/>
              </a:ext>
            </a:extLst>
          </p:cNvPr>
          <p:cNvSpPr txBox="1"/>
          <p:nvPr/>
        </p:nvSpPr>
        <p:spPr>
          <a:xfrm>
            <a:off x="3171120" y="4554256"/>
            <a:ext cx="23002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Manufacturing</a:t>
            </a:r>
          </a:p>
          <a:p>
            <a:pPr algn="ctr"/>
            <a:r>
              <a:rPr lang="en-US" sz="2400" dirty="0"/>
              <a:t>facilities</a:t>
            </a:r>
          </a:p>
          <a:p>
            <a:pPr algn="ctr"/>
            <a:r>
              <a:rPr lang="en-US" sz="2400" dirty="0"/>
              <a:t>worldwide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DE561ED-4B45-8746-9B59-A22B8BCE11A6}"/>
              </a:ext>
            </a:extLst>
          </p:cNvPr>
          <p:cNvSpPr txBox="1"/>
          <p:nvPr/>
        </p:nvSpPr>
        <p:spPr>
          <a:xfrm>
            <a:off x="6182186" y="3710975"/>
            <a:ext cx="17307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accent4"/>
                </a:solidFill>
              </a:rPr>
              <a:t>100+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058A0FC-301F-894B-AB43-CB6B8415D70B}"/>
              </a:ext>
            </a:extLst>
          </p:cNvPr>
          <p:cNvSpPr txBox="1"/>
          <p:nvPr/>
        </p:nvSpPr>
        <p:spPr>
          <a:xfrm>
            <a:off x="5897399" y="4554256"/>
            <a:ext cx="23002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Countries in</a:t>
            </a:r>
          </a:p>
          <a:p>
            <a:pPr algn="ctr"/>
            <a:r>
              <a:rPr lang="en-US" sz="2400" dirty="0"/>
              <a:t>which we do</a:t>
            </a:r>
          </a:p>
          <a:p>
            <a:pPr algn="ctr"/>
            <a:r>
              <a:rPr lang="en-US" sz="2400" dirty="0"/>
              <a:t>business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ED5855-94F6-2C43-A39F-1DD90EC48636}"/>
              </a:ext>
            </a:extLst>
          </p:cNvPr>
          <p:cNvSpPr txBox="1"/>
          <p:nvPr/>
        </p:nvSpPr>
        <p:spPr>
          <a:xfrm>
            <a:off x="8404376" y="3710975"/>
            <a:ext cx="32940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accent4"/>
                </a:solidFill>
              </a:rPr>
              <a:t>9,800+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8D8E323-32F1-A246-8B42-3695BDEA2CA4}"/>
              </a:ext>
            </a:extLst>
          </p:cNvPr>
          <p:cNvSpPr txBox="1"/>
          <p:nvPr/>
        </p:nvSpPr>
        <p:spPr>
          <a:xfrm>
            <a:off x="8901283" y="4554256"/>
            <a:ext cx="23002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Global</a:t>
            </a:r>
          </a:p>
          <a:p>
            <a:pPr algn="ctr"/>
            <a:r>
              <a:rPr lang="en-US" sz="2400" dirty="0"/>
              <a:t>employees</a:t>
            </a:r>
          </a:p>
        </p:txBody>
      </p:sp>
    </p:spTree>
    <p:extLst>
      <p:ext uri="{BB962C8B-B14F-4D97-AF65-F5344CB8AC3E}">
        <p14:creationId xmlns:p14="http://schemas.microsoft.com/office/powerpoint/2010/main" val="223769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0EF6D99A-A57C-BC43-9034-A6FEF0CD9F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07407"/>
            <a:ext cx="12192000" cy="1407182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DBA9965-FA4E-2A45-9812-6044D0B2EC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fld id="{1008BCCB-6E81-094D-9C1B-C07C1D57F103}" type="slidenum">
              <a:rPr lang="en-US" smtClean="0"/>
              <a:pPr/>
              <a:t>15</a:t>
            </a:fld>
            <a:r>
              <a:rPr lang="en-US"/>
              <a:t>   |   </a:t>
            </a:r>
            <a:fld id="{89D56CB5-6357-384E-B0AD-9A4FA84250A9}" type="datetime1">
              <a:rPr lang="en-US" smtClean="0"/>
              <a:pPr/>
              <a:t>9/29/20</a:t>
            </a:fld>
            <a:r>
              <a:rPr lang="en-US"/>
              <a:t>   |   Valmont Industries, Inc.</a:t>
            </a:r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83845AC-EBAA-E949-AE3D-04F51E1A64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055" y="579215"/>
            <a:ext cx="11520356" cy="1325563"/>
          </a:xfrm>
        </p:spPr>
        <p:txBody>
          <a:bodyPr/>
          <a:lstStyle/>
          <a:p>
            <a:r>
              <a:rPr lang="en-US" b="1" dirty="0">
                <a:solidFill>
                  <a:schemeClr val="accent4"/>
                </a:solidFill>
                <a:latin typeface="+mn-lt"/>
              </a:rPr>
              <a:t>strength in the field</a:t>
            </a:r>
            <a:br>
              <a:rPr lang="en-US" dirty="0">
                <a:latin typeface="+mn-lt"/>
              </a:rPr>
            </a:br>
            <a:r>
              <a:rPr lang="en-US" sz="4000" b="1" dirty="0">
                <a:latin typeface="+mn-lt"/>
              </a:rPr>
              <a:t>strength around the world</a:t>
            </a:r>
            <a:endParaRPr lang="en-US" sz="4000" dirty="0">
              <a:latin typeface="+mn-lt"/>
            </a:endParaRPr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9D85C911-0C31-7F46-BBC0-96B5DD587C24}"/>
              </a:ext>
            </a:extLst>
          </p:cNvPr>
          <p:cNvSpPr txBox="1">
            <a:spLocks/>
          </p:cNvSpPr>
          <p:nvPr/>
        </p:nvSpPr>
        <p:spPr>
          <a:xfrm>
            <a:off x="400252" y="64141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b="0" i="0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008BCCB-6E81-094D-9C1B-C07C1D57F103}" type="slidenum">
              <a:rPr lang="en-US" smtClean="0"/>
              <a:pPr/>
              <a:t>15</a:t>
            </a:fld>
            <a:r>
              <a:rPr lang="en-US"/>
              <a:t>   |   </a:t>
            </a:r>
            <a:fld id="{89D56CB5-6357-384E-B0AD-9A4FA84250A9}" type="datetime1">
              <a:rPr lang="en-US" smtClean="0"/>
              <a:pPr/>
              <a:t>9/29/20</a:t>
            </a:fld>
            <a:r>
              <a:rPr lang="en-US"/>
              <a:t>   |   Valmont Industries, Inc.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EF39D31-0F41-5541-B5A3-718386E5606F}"/>
              </a:ext>
            </a:extLst>
          </p:cNvPr>
          <p:cNvSpPr txBox="1"/>
          <p:nvPr/>
        </p:nvSpPr>
        <p:spPr>
          <a:xfrm>
            <a:off x="633984" y="2243328"/>
            <a:ext cx="107777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Valley Irrigation is a division of Valmont Industries, Inc., a leading producer and distributor of products for the infrastructure and agricultural markets.</a:t>
            </a:r>
          </a:p>
          <a:p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79F3C17-03D4-0D4E-9C22-C3AFDD70BD5A}"/>
              </a:ext>
            </a:extLst>
          </p:cNvPr>
          <p:cNvSpPr txBox="1"/>
          <p:nvPr/>
        </p:nvSpPr>
        <p:spPr>
          <a:xfrm>
            <a:off x="837537" y="3862489"/>
            <a:ext cx="15118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accent4"/>
                </a:solidFill>
              </a:rPr>
              <a:t>2.8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BBD6226-B8D0-C243-847B-968A80CFE790}"/>
              </a:ext>
            </a:extLst>
          </p:cNvPr>
          <p:cNvSpPr txBox="1"/>
          <p:nvPr/>
        </p:nvSpPr>
        <p:spPr>
          <a:xfrm>
            <a:off x="404903" y="4705770"/>
            <a:ext cx="23002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Billion dollars in net sales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D55586-AD9B-994B-9748-2CE5F76B6F5A}"/>
              </a:ext>
            </a:extLst>
          </p:cNvPr>
          <p:cNvSpPr txBox="1"/>
          <p:nvPr/>
        </p:nvSpPr>
        <p:spPr>
          <a:xfrm>
            <a:off x="3579452" y="3862489"/>
            <a:ext cx="17137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accent4"/>
                </a:solidFill>
              </a:rPr>
              <a:t>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73B8EA3-FDED-3545-9216-4C2976FCF4B4}"/>
              </a:ext>
            </a:extLst>
          </p:cNvPr>
          <p:cNvSpPr txBox="1"/>
          <p:nvPr/>
        </p:nvSpPr>
        <p:spPr>
          <a:xfrm>
            <a:off x="3081807" y="4705770"/>
            <a:ext cx="2632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Continents on which we operate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D376127-3C39-954D-83DE-AE44F053931E}"/>
              </a:ext>
            </a:extLst>
          </p:cNvPr>
          <p:cNvSpPr txBox="1"/>
          <p:nvPr/>
        </p:nvSpPr>
        <p:spPr>
          <a:xfrm>
            <a:off x="6581786" y="3862489"/>
            <a:ext cx="17307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accent4"/>
                </a:solidFill>
              </a:rPr>
              <a:t>21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C198D94-7BE9-1645-A6FA-262DABC69A66}"/>
              </a:ext>
            </a:extLst>
          </p:cNvPr>
          <p:cNvSpPr txBox="1"/>
          <p:nvPr/>
        </p:nvSpPr>
        <p:spPr>
          <a:xfrm>
            <a:off x="6258599" y="4705770"/>
            <a:ext cx="23002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Distinct </a:t>
            </a:r>
          </a:p>
          <a:p>
            <a:pPr algn="ctr"/>
            <a:r>
              <a:rPr lang="en-US" sz="2400" dirty="0"/>
              <a:t>Valmont brands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6859DBF-6364-6E47-8779-3DDC3C380C29}"/>
              </a:ext>
            </a:extLst>
          </p:cNvPr>
          <p:cNvSpPr txBox="1"/>
          <p:nvPr/>
        </p:nvSpPr>
        <p:spPr>
          <a:xfrm>
            <a:off x="8704320" y="3862489"/>
            <a:ext cx="32940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accent4"/>
                </a:solidFill>
              </a:rPr>
              <a:t>22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8F4E761-53D0-B74A-A865-915B49194D65}"/>
              </a:ext>
            </a:extLst>
          </p:cNvPr>
          <p:cNvSpPr txBox="1"/>
          <p:nvPr/>
        </p:nvSpPr>
        <p:spPr>
          <a:xfrm>
            <a:off x="9096151" y="4705770"/>
            <a:ext cx="25104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Countries with Valmont facilities</a:t>
            </a:r>
          </a:p>
        </p:txBody>
      </p:sp>
    </p:spTree>
    <p:extLst>
      <p:ext uri="{BB962C8B-B14F-4D97-AF65-F5344CB8AC3E}">
        <p14:creationId xmlns:p14="http://schemas.microsoft.com/office/powerpoint/2010/main" val="40006317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6C2375-2AD2-DB4A-B379-C4B6BC0785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055" y="250031"/>
            <a:ext cx="11520356" cy="1185069"/>
          </a:xfrm>
        </p:spPr>
        <p:txBody>
          <a:bodyPr/>
          <a:lstStyle/>
          <a:p>
            <a:r>
              <a:rPr lang="en-US" b="1" dirty="0">
                <a:latin typeface="+mj-lt"/>
              </a:rPr>
              <a:t>Global reach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648AAEE-347E-C349-A596-319B9676D7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fld id="{1008BCCB-6E81-094D-9C1B-C07C1D57F103}" type="slidenum">
              <a:rPr lang="en-US" smtClean="0"/>
              <a:pPr/>
              <a:t>16</a:t>
            </a:fld>
            <a:r>
              <a:rPr lang="en-US" dirty="0"/>
              <a:t>   |   </a:t>
            </a:r>
            <a:fld id="{89D56CB5-6357-384E-B0AD-9A4FA84250A9}" type="datetime1">
              <a:rPr lang="en-US" smtClean="0"/>
              <a:pPr/>
              <a:t>9/29/20</a:t>
            </a:fld>
            <a:r>
              <a:rPr lang="en-US" dirty="0"/>
              <a:t>   |   Valmont Industries, Inc.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BB1957F-9DC4-B341-B04D-4A71FED4944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0" y="1435100"/>
            <a:ext cx="12179300" cy="4673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4934625-7AEA-8E47-AD51-250DE2BC80EE}"/>
              </a:ext>
            </a:extLst>
          </p:cNvPr>
          <p:cNvSpPr txBox="1"/>
          <p:nvPr/>
        </p:nvSpPr>
        <p:spPr>
          <a:xfrm>
            <a:off x="2095500" y="2617738"/>
            <a:ext cx="37211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/>
              <a:t>Since pioneering </a:t>
            </a:r>
            <a:br>
              <a:rPr lang="en-US" sz="2500" dirty="0"/>
            </a:br>
            <a:r>
              <a:rPr lang="en-US" sz="2500" dirty="0"/>
              <a:t>center pivot irrigation </a:t>
            </a:r>
            <a:br>
              <a:rPr lang="en-US" sz="2500" dirty="0"/>
            </a:br>
            <a:r>
              <a:rPr lang="en-US" sz="2500" dirty="0"/>
              <a:t>in 1954, Valmont has expanded into four market segments and more than 100 countries.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EFE0D0A-03D2-3E4D-A653-6781F35A677D}"/>
              </a:ext>
            </a:extLst>
          </p:cNvPr>
          <p:cNvSpPr txBox="1"/>
          <p:nvPr/>
        </p:nvSpPr>
        <p:spPr>
          <a:xfrm>
            <a:off x="8813800" y="1022134"/>
            <a:ext cx="132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Production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A7CC3AD-5752-1A48-AFFB-16A73C044951}"/>
              </a:ext>
            </a:extLst>
          </p:cNvPr>
          <p:cNvSpPr txBox="1"/>
          <p:nvPr/>
        </p:nvSpPr>
        <p:spPr>
          <a:xfrm>
            <a:off x="10172700" y="1022134"/>
            <a:ext cx="1079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Sales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CC1F222-828D-884F-8754-B0BFA976FD3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55100" y="232183"/>
            <a:ext cx="1955800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1472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CD21AA9-FF64-A042-90AB-9C621430E30F}"/>
              </a:ext>
            </a:extLst>
          </p:cNvPr>
          <p:cNvSpPr/>
          <p:nvPr/>
        </p:nvSpPr>
        <p:spPr>
          <a:xfrm>
            <a:off x="0" y="918774"/>
            <a:ext cx="12188952" cy="593922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F9B9FED-CA18-BF44-A692-2031B67301C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38561" y="1192195"/>
            <a:ext cx="8550264" cy="566928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2A5BBE8-0886-9F49-87C0-438321338B8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48"/>
          <a:stretch/>
        </p:blipFill>
        <p:spPr>
          <a:xfrm>
            <a:off x="0" y="0"/>
            <a:ext cx="12192000" cy="204095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2D2E339-1D52-F346-B231-8348697BBE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963249"/>
            <a:ext cx="12192000" cy="901700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6C4C30E-F507-6345-9983-22C54EF1B9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fld id="{1008BCCB-6E81-094D-9C1B-C07C1D57F103}" type="slidenum">
              <a:rPr lang="en-US" smtClean="0"/>
              <a:pPr/>
              <a:t>17</a:t>
            </a:fld>
            <a:r>
              <a:rPr lang="en-US"/>
              <a:t>   |   </a:t>
            </a:r>
            <a:fld id="{89D56CB5-6357-384E-B0AD-9A4FA84250A9}" type="datetime1">
              <a:rPr lang="en-US" smtClean="0"/>
              <a:pPr/>
              <a:t>9/29/20</a:t>
            </a:fld>
            <a:r>
              <a:rPr lang="en-US"/>
              <a:t>   |   Valmont Industries, Inc.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F870686-7E56-604C-9C5E-9F9446F5532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2353" y="6414099"/>
            <a:ext cx="1216152" cy="24546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CD0FF18-585D-8B4E-822C-DAC679202FB1}"/>
              </a:ext>
            </a:extLst>
          </p:cNvPr>
          <p:cNvSpPr txBox="1"/>
          <p:nvPr/>
        </p:nvSpPr>
        <p:spPr>
          <a:xfrm>
            <a:off x="478055" y="2452638"/>
            <a:ext cx="5067300" cy="3108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500" dirty="0">
                <a:solidFill>
                  <a:schemeClr val="bg1"/>
                </a:solidFill>
              </a:rPr>
              <a:t>Only 2.5% of the worldwide water supply is fresh. Of that, only 30% is available to humans. Agriculture is the largest user of fresh water, with demand increasing to feed a global population predicted to be 9.6 billion by 2050.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CEC1917-853E-5C49-9D9A-5F360AE1C95D}"/>
              </a:ext>
            </a:extLst>
          </p:cNvPr>
          <p:cNvSpPr txBox="1">
            <a:spLocks/>
          </p:cNvSpPr>
          <p:nvPr/>
        </p:nvSpPr>
        <p:spPr>
          <a:xfrm>
            <a:off x="478055" y="330200"/>
            <a:ext cx="11520356" cy="124539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 Regular"/>
                <a:ea typeface="+mj-ea"/>
                <a:cs typeface="+mj-cs"/>
              </a:defRPr>
            </a:lvl1pPr>
          </a:lstStyle>
          <a:p>
            <a:r>
              <a:rPr lang="en-US" sz="4500" b="1" cap="all" dirty="0">
                <a:solidFill>
                  <a:schemeClr val="accent3"/>
                </a:solidFill>
                <a:latin typeface="+mj-lt"/>
              </a:rPr>
              <a:t>The CHALLENGE</a:t>
            </a:r>
          </a:p>
        </p:txBody>
      </p:sp>
    </p:spTree>
    <p:extLst>
      <p:ext uri="{BB962C8B-B14F-4D97-AF65-F5344CB8AC3E}">
        <p14:creationId xmlns:p14="http://schemas.microsoft.com/office/powerpoint/2010/main" val="36773036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3E673789-BA31-FC40-B8E7-8FE34D5C43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1998" cy="2492109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6EBC2DE-A74C-C64F-B199-E6E202E80F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fld id="{1008BCCB-6E81-094D-9C1B-C07C1D57F103}" type="slidenum">
              <a:rPr lang="en-US" smtClean="0"/>
              <a:pPr/>
              <a:t>18</a:t>
            </a:fld>
            <a:r>
              <a:rPr lang="en-US"/>
              <a:t>   |   </a:t>
            </a:r>
            <a:fld id="{89D56CB5-6357-384E-B0AD-9A4FA84250A9}" type="datetime1">
              <a:rPr lang="en-US" smtClean="0"/>
              <a:pPr/>
              <a:t>9/29/20</a:t>
            </a:fld>
            <a:r>
              <a:rPr lang="en-US"/>
              <a:t>   |   Valmont Industries, Inc.</a:t>
            </a:r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3797906-147C-4444-927E-61063564EB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055" y="283464"/>
            <a:ext cx="11520356" cy="1325563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+mj-lt"/>
              </a:rPr>
              <a:t>The solution:</a:t>
            </a:r>
            <a:br>
              <a:rPr lang="en-US" b="1" dirty="0">
                <a:solidFill>
                  <a:schemeClr val="bg1"/>
                </a:solidFill>
                <a:latin typeface="+mj-lt"/>
              </a:rPr>
            </a:br>
            <a:r>
              <a:rPr lang="en-US" sz="4000" b="1" dirty="0">
                <a:solidFill>
                  <a:schemeClr val="bg2"/>
                </a:solidFill>
                <a:latin typeface="+mj-lt"/>
              </a:rPr>
              <a:t>valley precision irrigation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6ED4647-132F-8047-B227-90F2480BB4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8055" y="3982228"/>
            <a:ext cx="6057900" cy="2194733"/>
          </a:xfrm>
        </p:spPr>
        <p:txBody>
          <a:bodyPr>
            <a:normAutofit/>
          </a:bodyPr>
          <a:lstStyle/>
          <a:p>
            <a:r>
              <a:rPr lang="en-US" sz="2200" dirty="0">
                <a:latin typeface="+mn-lt"/>
              </a:rPr>
              <a:t>Center Pivots/Linears</a:t>
            </a:r>
          </a:p>
          <a:p>
            <a:r>
              <a:rPr lang="en-US" sz="2200" dirty="0">
                <a:latin typeface="+mn-lt"/>
              </a:rPr>
              <a:t>Corners, Benders &amp; </a:t>
            </a:r>
            <a:r>
              <a:rPr lang="en-US" sz="2200" dirty="0" err="1">
                <a:latin typeface="+mn-lt"/>
              </a:rPr>
              <a:t>DropSpan</a:t>
            </a:r>
            <a:r>
              <a:rPr lang="en-US" sz="2200" baseline="30000" dirty="0">
                <a:latin typeface="+mn-lt"/>
              </a:rPr>
              <a:t>™</a:t>
            </a:r>
          </a:p>
          <a:p>
            <a:r>
              <a:rPr lang="en-US" sz="2200" dirty="0">
                <a:latin typeface="+mn-lt"/>
              </a:rPr>
              <a:t>Industry-Best Valley Gearbox </a:t>
            </a:r>
          </a:p>
          <a:p>
            <a:r>
              <a:rPr lang="en-US" sz="2200" dirty="0">
                <a:latin typeface="+mn-lt"/>
              </a:rPr>
              <a:t>X-Tec High-Speed Motor</a:t>
            </a:r>
          </a:p>
          <a:p>
            <a:endParaRPr lang="en-US" sz="22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8363140-20BA-6740-A19D-AE022F78D492}"/>
              </a:ext>
            </a:extLst>
          </p:cNvPr>
          <p:cNvSpPr txBox="1"/>
          <p:nvPr/>
        </p:nvSpPr>
        <p:spPr>
          <a:xfrm>
            <a:off x="478055" y="2565400"/>
            <a:ext cx="5998945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/>
              <a:t>Durable options for a wide range of crops, in a variety of field sizes and shapes, on nearly any terrain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2EE749E-95B7-EC42-89E6-6F73167E399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25768" y="2034556"/>
            <a:ext cx="2532888" cy="194767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54D23A0-F920-054B-AA00-42CB220151C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83788" y="4081905"/>
            <a:ext cx="2532888" cy="194767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FCED5BF-F0EE-3244-AD0D-2652CBD8C8D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25768" y="4081905"/>
            <a:ext cx="2532888" cy="194767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3B628BB-1836-CD45-802E-DC688FE6EDA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79922" y="2034556"/>
            <a:ext cx="2532889" cy="1947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1130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22E0BE8-8F8F-ED4E-A985-DC37C2FADA54}"/>
              </a:ext>
            </a:extLst>
          </p:cNvPr>
          <p:cNvSpPr/>
          <p:nvPr/>
        </p:nvSpPr>
        <p:spPr>
          <a:xfrm>
            <a:off x="0" y="918774"/>
            <a:ext cx="12188952" cy="59392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99A32E9-C25C-284A-98D8-5C802ABED9B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55415" y="1224501"/>
            <a:ext cx="7230235" cy="56334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86FEA6C-561F-5C49-8697-076665D0618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48"/>
          <a:stretch/>
        </p:blipFill>
        <p:spPr>
          <a:xfrm>
            <a:off x="0" y="0"/>
            <a:ext cx="12192000" cy="204095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C676DBD-9F95-1E4F-9446-9AA31365E5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963249"/>
            <a:ext cx="12192000" cy="901700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C1E9F3E-E204-264D-9039-83404F798F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fld id="{1008BCCB-6E81-094D-9C1B-C07C1D57F103}" type="slidenum">
              <a:rPr lang="en-US" smtClean="0"/>
              <a:pPr/>
              <a:t>19</a:t>
            </a:fld>
            <a:r>
              <a:rPr lang="en-US"/>
              <a:t>   |   </a:t>
            </a:r>
            <a:fld id="{89D56CB5-6357-384E-B0AD-9A4FA84250A9}" type="datetime1">
              <a:rPr lang="en-US" smtClean="0"/>
              <a:pPr/>
              <a:t>9/29/20</a:t>
            </a:fld>
            <a:r>
              <a:rPr lang="en-US"/>
              <a:t>   |   Valmont Industries, Inc.</a:t>
            </a:r>
            <a:endParaRPr lang="en-US" dirty="0"/>
          </a:p>
        </p:txBody>
      </p:sp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800C177-FB17-3743-B463-D2C1BDD00DF1}"/>
              </a:ext>
            </a:extLst>
          </p:cNvPr>
          <p:cNvSpPr txBox="1">
            <a:spLocks/>
          </p:cNvSpPr>
          <p:nvPr/>
        </p:nvSpPr>
        <p:spPr>
          <a:xfrm>
            <a:off x="400252" y="64141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b="0" i="0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008BCCB-6E81-094D-9C1B-C07C1D57F103}" type="slidenum">
              <a:rPr lang="en-US" smtClean="0"/>
              <a:pPr/>
              <a:t>19</a:t>
            </a:fld>
            <a:r>
              <a:rPr lang="en-US" dirty="0"/>
              <a:t>   |   </a:t>
            </a:r>
            <a:fld id="{89D56CB5-6357-384E-B0AD-9A4FA84250A9}" type="datetime1">
              <a:rPr lang="en-US" smtClean="0"/>
              <a:pPr/>
              <a:t>9/29/20</a:t>
            </a:fld>
            <a:r>
              <a:rPr lang="en-US" dirty="0"/>
              <a:t>   |   Valmont Industries, Inc.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B5FC0A0-58CF-C64E-8F0C-C6FB8246F6C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2353" y="6414099"/>
            <a:ext cx="1216152" cy="24546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50AE93D-52BC-2945-9EF2-4828BDCADEBC}"/>
              </a:ext>
            </a:extLst>
          </p:cNvPr>
          <p:cNvSpPr txBox="1"/>
          <p:nvPr/>
        </p:nvSpPr>
        <p:spPr>
          <a:xfrm>
            <a:off x="478055" y="2770138"/>
            <a:ext cx="5067300" cy="2236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500" dirty="0">
                <a:solidFill>
                  <a:schemeClr val="bg1"/>
                </a:solidFill>
              </a:rPr>
              <a:t>There’s never enough time in the day to get everything done. Fields and equipment may be miles apart, and growers may use different brands to irrigate.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F876331-DB64-874D-9342-E1E58D37C315}"/>
              </a:ext>
            </a:extLst>
          </p:cNvPr>
          <p:cNvSpPr txBox="1">
            <a:spLocks/>
          </p:cNvSpPr>
          <p:nvPr/>
        </p:nvSpPr>
        <p:spPr>
          <a:xfrm>
            <a:off x="478055" y="330200"/>
            <a:ext cx="11520356" cy="124539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 Regular"/>
                <a:ea typeface="+mj-ea"/>
                <a:cs typeface="+mj-cs"/>
              </a:defRPr>
            </a:lvl1pPr>
          </a:lstStyle>
          <a:p>
            <a:r>
              <a:rPr lang="en-US" sz="4500" b="1" cap="all" dirty="0">
                <a:solidFill>
                  <a:schemeClr val="accent3"/>
                </a:solidFill>
              </a:rPr>
              <a:t>The CHALLENGE</a:t>
            </a:r>
          </a:p>
        </p:txBody>
      </p:sp>
    </p:spTree>
    <p:extLst>
      <p:ext uri="{BB962C8B-B14F-4D97-AF65-F5344CB8AC3E}">
        <p14:creationId xmlns:p14="http://schemas.microsoft.com/office/powerpoint/2010/main" val="16637251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33EB335B-ED1A-E54C-8A8E-77C8BFC59F4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" y="1554094"/>
            <a:ext cx="12188952" cy="4423102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D8B6BB8-B766-F046-9887-83A13A4EE7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+mj-lt"/>
                <a:cs typeface="Arial" panose="020B0604020202020204" pitchFamily="34" charset="0"/>
              </a:rPr>
              <a:t>The valley story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A1541E-0030-A44A-B5C8-C218900F40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fld id="{1008BCCB-6E81-094D-9C1B-C07C1D57F103}" type="slidenum">
              <a:rPr lang="en-US" smtClean="0"/>
              <a:pPr/>
              <a:t>2</a:t>
            </a:fld>
            <a:r>
              <a:rPr lang="en-US" dirty="0"/>
              <a:t>   |   </a:t>
            </a:r>
            <a:fld id="{89D56CB5-6357-384E-B0AD-9A4FA84250A9}" type="datetime1">
              <a:rPr lang="en-US" smtClean="0"/>
              <a:pPr/>
              <a:t>9/29/20</a:t>
            </a:fld>
            <a:r>
              <a:rPr lang="en-US" dirty="0"/>
              <a:t>   |   Valmont Industries, Inc.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D564C98-F3FF-F04A-B6E4-A8EB210E1FF7}"/>
              </a:ext>
            </a:extLst>
          </p:cNvPr>
          <p:cNvSpPr txBox="1"/>
          <p:nvPr/>
        </p:nvSpPr>
        <p:spPr>
          <a:xfrm>
            <a:off x="785445" y="3824260"/>
            <a:ext cx="30011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</a:rPr>
              <a:t>Valle</a:t>
            </a:r>
            <a:r>
              <a:rPr lang="en-US" sz="2400" spc="-100" dirty="0">
                <a:latin typeface="Arial" panose="020B0604020202020204" pitchFamily="34" charset="0"/>
              </a:rPr>
              <a:t>y</a:t>
            </a:r>
            <a:r>
              <a:rPr lang="en-US" sz="1600" baseline="-40000" dirty="0">
                <a:latin typeface="Arial" panose="020B0604020202020204" pitchFamily="34" charset="0"/>
              </a:rPr>
              <a:t>®</a:t>
            </a:r>
            <a:r>
              <a:rPr lang="en-US" sz="2400" dirty="0">
                <a:latin typeface="Arial" panose="020B0604020202020204" pitchFamily="34" charset="0"/>
              </a:rPr>
              <a:t> is the global leader in center pivot and linear irrigation equipment and technology.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DAFDD7D-2E66-584B-A801-304949D5B930}"/>
              </a:ext>
            </a:extLst>
          </p:cNvPr>
          <p:cNvSpPr txBox="1"/>
          <p:nvPr/>
        </p:nvSpPr>
        <p:spPr>
          <a:xfrm>
            <a:off x="4561944" y="3824260"/>
            <a:ext cx="30011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</a:rPr>
              <a:t>Approximately </a:t>
            </a:r>
            <a:br>
              <a:rPr lang="en-US" sz="2400" dirty="0">
                <a:latin typeface="Arial" panose="020B0604020202020204" pitchFamily="34" charset="0"/>
              </a:rPr>
            </a:br>
            <a:r>
              <a:rPr lang="en-US" sz="2400" dirty="0">
                <a:latin typeface="Arial" panose="020B0604020202020204" pitchFamily="34" charset="0"/>
              </a:rPr>
              <a:t>25 million acres </a:t>
            </a:r>
            <a:br>
              <a:rPr lang="en-US" sz="2400" dirty="0">
                <a:latin typeface="Arial" panose="020B0604020202020204" pitchFamily="34" charset="0"/>
              </a:rPr>
            </a:br>
            <a:r>
              <a:rPr lang="en-US" sz="2400" dirty="0">
                <a:latin typeface="Arial" panose="020B0604020202020204" pitchFamily="34" charset="0"/>
              </a:rPr>
              <a:t>(10 million hectares) worldwide.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671220C-6C63-3E40-A53F-A7173B580998}"/>
              </a:ext>
            </a:extLst>
          </p:cNvPr>
          <p:cNvSpPr txBox="1"/>
          <p:nvPr/>
        </p:nvSpPr>
        <p:spPr>
          <a:xfrm>
            <a:off x="8459033" y="3824260"/>
            <a:ext cx="286043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</a:rPr>
              <a:t>Valley equipment conserves water, saves time, reduces costs and increases yields.</a:t>
            </a:r>
          </a:p>
        </p:txBody>
      </p:sp>
    </p:spTree>
    <p:extLst>
      <p:ext uri="{BB962C8B-B14F-4D97-AF65-F5344CB8AC3E}">
        <p14:creationId xmlns:p14="http://schemas.microsoft.com/office/powerpoint/2010/main" val="9753027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F46542A9-1267-2A4E-B8EE-D69F8F0E8CA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384"/>
          <a:stretch/>
        </p:blipFill>
        <p:spPr>
          <a:xfrm>
            <a:off x="3723" y="0"/>
            <a:ext cx="12188952" cy="2407198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2209F3D-BFFB-5441-BB57-EEBE816FEB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0252" y="6414100"/>
            <a:ext cx="4114800" cy="365125"/>
          </a:xfrm>
        </p:spPr>
        <p:txBody>
          <a:bodyPr/>
          <a:lstStyle/>
          <a:p>
            <a:fld id="{1008BCCB-6E81-094D-9C1B-C07C1D57F103}" type="slidenum">
              <a:rPr lang="en-US" smtClean="0"/>
              <a:pPr/>
              <a:t>20</a:t>
            </a:fld>
            <a:r>
              <a:rPr lang="en-US" dirty="0"/>
              <a:t>   |   </a:t>
            </a:r>
            <a:fld id="{89D56CB5-6357-384E-B0AD-9A4FA84250A9}" type="datetime1">
              <a:rPr lang="en-US" smtClean="0"/>
              <a:pPr/>
              <a:t>9/29/20</a:t>
            </a:fld>
            <a:r>
              <a:rPr lang="en-US" dirty="0"/>
              <a:t>   |   Valmont Industries, Inc.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B576D39-F37A-6044-A648-AABEFE4FD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055" y="250031"/>
            <a:ext cx="11520356" cy="1325563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+mj-lt"/>
              </a:rPr>
              <a:t>The solution:</a:t>
            </a:r>
            <a:br>
              <a:rPr lang="en-US" b="1" dirty="0">
                <a:solidFill>
                  <a:schemeClr val="bg1"/>
                </a:solidFill>
                <a:latin typeface="+mj-lt"/>
              </a:rPr>
            </a:br>
            <a:r>
              <a:rPr lang="en-US" sz="3600" b="1" dirty="0">
                <a:solidFill>
                  <a:schemeClr val="bg2"/>
                </a:solidFill>
                <a:latin typeface="+mj-lt"/>
              </a:rPr>
              <a:t>valley remote management technology</a:t>
            </a:r>
            <a:endParaRPr lang="en-US" sz="3600" b="1" dirty="0">
              <a:latin typeface="+mj-lt"/>
            </a:endParaRPr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05E250CE-EF98-2546-AA7E-A4B5A60559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8055" y="4099272"/>
            <a:ext cx="6057900" cy="219473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400"/>
              </a:spcBef>
            </a:pPr>
            <a:r>
              <a:rPr lang="en-US" sz="2000" dirty="0">
                <a:latin typeface="+mn-lt"/>
              </a:rPr>
              <a:t>Valley 365</a:t>
            </a:r>
          </a:p>
          <a:p>
            <a:pPr lvl="1">
              <a:lnSpc>
                <a:spcPct val="100000"/>
              </a:lnSpc>
              <a:spcBef>
                <a:spcPts val="400"/>
              </a:spcBef>
            </a:pPr>
            <a:r>
              <a:rPr lang="en-US" sz="1600" dirty="0">
                <a:latin typeface="+mn-lt"/>
              </a:rPr>
              <a:t>Monitor &amp; Control with industry-leading AgSense tech</a:t>
            </a:r>
          </a:p>
          <a:p>
            <a:pPr lvl="1">
              <a:lnSpc>
                <a:spcPct val="100000"/>
              </a:lnSpc>
              <a:spcBef>
                <a:spcPts val="400"/>
              </a:spcBef>
            </a:pPr>
            <a:r>
              <a:rPr lang="en-US" sz="1600" dirty="0">
                <a:latin typeface="+mn-lt"/>
              </a:rPr>
              <a:t>Forecast &amp; Plan with Valley Scheduling</a:t>
            </a:r>
          </a:p>
          <a:p>
            <a:pPr lvl="1">
              <a:lnSpc>
                <a:spcPct val="100000"/>
              </a:lnSpc>
              <a:spcBef>
                <a:spcPts val="400"/>
              </a:spcBef>
            </a:pPr>
            <a:r>
              <a:rPr lang="en-US" sz="1600" dirty="0">
                <a:latin typeface="+mn-lt"/>
              </a:rPr>
              <a:t>Optimize &amp; Apply with Valley VRI</a:t>
            </a:r>
          </a:p>
          <a:p>
            <a:pPr>
              <a:lnSpc>
                <a:spcPct val="100000"/>
              </a:lnSpc>
              <a:spcBef>
                <a:spcPts val="400"/>
              </a:spcBef>
            </a:pPr>
            <a:r>
              <a:rPr lang="en-US" sz="2000" dirty="0">
                <a:latin typeface="+mn-lt"/>
              </a:rPr>
              <a:t>Anomaly Detection with Valley Insights</a:t>
            </a:r>
          </a:p>
          <a:p>
            <a:pPr>
              <a:lnSpc>
                <a:spcPct val="100000"/>
              </a:lnSpc>
              <a:spcBef>
                <a:spcPts val="400"/>
              </a:spcBef>
            </a:pPr>
            <a:r>
              <a:rPr lang="en-US" sz="2000" dirty="0">
                <a:latin typeface="+mn-lt"/>
              </a:rPr>
              <a:t>BaseStation3</a:t>
            </a:r>
          </a:p>
          <a:p>
            <a:pPr lvl="1">
              <a:lnSpc>
                <a:spcPct val="100000"/>
              </a:lnSpc>
              <a:spcBef>
                <a:spcPts val="400"/>
              </a:spcBef>
            </a:pPr>
            <a:r>
              <a:rPr lang="en-US" sz="1600" dirty="0">
                <a:latin typeface="+mn-lt"/>
              </a:rPr>
              <a:t>Irrigation Exchange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2D6078B-76FB-CC4C-9139-802703923E9E}"/>
              </a:ext>
            </a:extLst>
          </p:cNvPr>
          <p:cNvSpPr txBox="1"/>
          <p:nvPr/>
        </p:nvSpPr>
        <p:spPr>
          <a:xfrm>
            <a:off x="478055" y="2463800"/>
            <a:ext cx="599894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/>
              <a:t>Smart farm management solutions let growers take control of their irrigation – anytime, anywhere – to make their lives easier and use their time more efficiently.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F543DDD-A1E9-2F48-ACE8-33AE8189987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31625" y="2021509"/>
            <a:ext cx="2414016" cy="196596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E1AF2AC-C78A-B74B-98D5-72E043332EC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30724" y="4071067"/>
            <a:ext cx="4914917" cy="196596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F1C2F81-AEC2-C744-86CB-930A6E1D557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38215" y="2021510"/>
            <a:ext cx="2414016" cy="1962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1802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AF71385D-2D06-C54E-869F-F2F2710DCBE9}"/>
              </a:ext>
            </a:extLst>
          </p:cNvPr>
          <p:cNvSpPr/>
          <p:nvPr/>
        </p:nvSpPr>
        <p:spPr>
          <a:xfrm>
            <a:off x="0" y="918774"/>
            <a:ext cx="12188952" cy="593922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C08696A-9EB1-3146-AEB9-B8BA41B5EA7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6063" y="1248356"/>
            <a:ext cx="8962287" cy="560964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5C28881-D3D2-AD4B-AD4F-C156AE8444B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48"/>
          <a:stretch/>
        </p:blipFill>
        <p:spPr>
          <a:xfrm>
            <a:off x="0" y="0"/>
            <a:ext cx="12192000" cy="204095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5C3EC11-7D24-5048-AA2D-FB780B1085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963249"/>
            <a:ext cx="12192000" cy="901700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561B4C6-54CA-0549-BC0C-289DF7C202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fld id="{1008BCCB-6E81-094D-9C1B-C07C1D57F103}" type="slidenum">
              <a:rPr lang="en-US" smtClean="0"/>
              <a:pPr/>
              <a:t>21</a:t>
            </a:fld>
            <a:r>
              <a:rPr lang="en-US" dirty="0"/>
              <a:t>   |   </a:t>
            </a:r>
            <a:fld id="{89D56CB5-6357-384E-B0AD-9A4FA84250A9}" type="datetime1">
              <a:rPr lang="en-US" smtClean="0"/>
              <a:pPr/>
              <a:t>9/29/20</a:t>
            </a:fld>
            <a:r>
              <a:rPr lang="en-US" dirty="0"/>
              <a:t>   |   Valmont Industries, Inc.</a:t>
            </a:r>
          </a:p>
        </p:txBody>
      </p:sp>
      <p:sp>
        <p:nvSpPr>
          <p:cNvPr id="5" name="Footer Placeholder 1">
            <a:extLst>
              <a:ext uri="{FF2B5EF4-FFF2-40B4-BE49-F238E27FC236}">
                <a16:creationId xmlns:a16="http://schemas.microsoft.com/office/drawing/2014/main" id="{378D171A-7E56-8243-BE60-5D129DAC4114}"/>
              </a:ext>
            </a:extLst>
          </p:cNvPr>
          <p:cNvSpPr txBox="1">
            <a:spLocks/>
          </p:cNvSpPr>
          <p:nvPr/>
        </p:nvSpPr>
        <p:spPr>
          <a:xfrm>
            <a:off x="400252" y="64141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b="0" i="0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008BCCB-6E81-094D-9C1B-C07C1D57F103}" type="slidenum">
              <a:rPr lang="en-US" smtClean="0"/>
              <a:pPr/>
              <a:t>21</a:t>
            </a:fld>
            <a:r>
              <a:rPr lang="en-US"/>
              <a:t>   |   </a:t>
            </a:r>
            <a:fld id="{89D56CB5-6357-384E-B0AD-9A4FA84250A9}" type="datetime1">
              <a:rPr lang="en-US" smtClean="0"/>
              <a:pPr/>
              <a:t>9/29/20</a:t>
            </a:fld>
            <a:r>
              <a:rPr lang="en-US"/>
              <a:t>   |   Valmont Industries, Inc.</a:t>
            </a:r>
            <a:endParaRPr lang="en-US" dirty="0"/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8AF924AE-59E8-DE46-8C6D-FCDCDACAF46E}"/>
              </a:ext>
            </a:extLst>
          </p:cNvPr>
          <p:cNvSpPr txBox="1">
            <a:spLocks/>
          </p:cNvSpPr>
          <p:nvPr/>
        </p:nvSpPr>
        <p:spPr>
          <a:xfrm>
            <a:off x="400252" y="64141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b="0" i="0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008BCCB-6E81-094D-9C1B-C07C1D57F103}" type="slidenum">
              <a:rPr lang="en-US" smtClean="0"/>
              <a:pPr/>
              <a:t>21</a:t>
            </a:fld>
            <a:r>
              <a:rPr lang="en-US"/>
              <a:t>   |   </a:t>
            </a:r>
            <a:fld id="{89D56CB5-6357-384E-B0AD-9A4FA84250A9}" type="datetime1">
              <a:rPr lang="en-US" smtClean="0"/>
              <a:pPr/>
              <a:t>9/29/20</a:t>
            </a:fld>
            <a:r>
              <a:rPr lang="en-US"/>
              <a:t>   |   Valmont Industries, Inc.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EE94963-88D2-204A-91B1-D3D4AC0A0F8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2353" y="6414099"/>
            <a:ext cx="1216152" cy="24546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37D33B5-F35C-D044-9C6D-0ED6BF83E0BA}"/>
              </a:ext>
            </a:extLst>
          </p:cNvPr>
          <p:cNvSpPr txBox="1"/>
          <p:nvPr/>
        </p:nvSpPr>
        <p:spPr>
          <a:xfrm>
            <a:off x="478055" y="2770138"/>
            <a:ext cx="4589245" cy="1584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2800" dirty="0">
                <a:solidFill>
                  <a:schemeClr val="bg1"/>
                </a:solidFill>
              </a:rPr>
              <a:t>Growers need to save time, energy and water, which all lead to saving money.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22BDC8F-36C6-9242-932C-2E2BBB8359DA}"/>
              </a:ext>
            </a:extLst>
          </p:cNvPr>
          <p:cNvSpPr txBox="1">
            <a:spLocks/>
          </p:cNvSpPr>
          <p:nvPr/>
        </p:nvSpPr>
        <p:spPr>
          <a:xfrm>
            <a:off x="478055" y="330200"/>
            <a:ext cx="11520356" cy="124539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 Regular"/>
                <a:ea typeface="+mj-ea"/>
                <a:cs typeface="+mj-cs"/>
              </a:defRPr>
            </a:lvl1pPr>
          </a:lstStyle>
          <a:p>
            <a:r>
              <a:rPr lang="en-US" sz="4500" b="1" cap="all" dirty="0">
                <a:solidFill>
                  <a:schemeClr val="accent3"/>
                </a:solidFill>
              </a:rPr>
              <a:t>The CHALLENGE</a:t>
            </a:r>
          </a:p>
        </p:txBody>
      </p:sp>
    </p:spTree>
    <p:extLst>
      <p:ext uri="{BB962C8B-B14F-4D97-AF65-F5344CB8AC3E}">
        <p14:creationId xmlns:p14="http://schemas.microsoft.com/office/powerpoint/2010/main" val="10106594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4FBA5DA5-5C5A-EF43-9D6D-6BF4B31FF4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1998" cy="2492109"/>
          </a:xfrm>
          <a:prstGeom prst="rect">
            <a:avLst/>
          </a:prstGeom>
        </p:spPr>
      </p:pic>
      <p:sp>
        <p:nvSpPr>
          <p:cNvPr id="7" name="Title 2">
            <a:extLst>
              <a:ext uri="{FF2B5EF4-FFF2-40B4-BE49-F238E27FC236}">
                <a16:creationId xmlns:a16="http://schemas.microsoft.com/office/drawing/2014/main" id="{1BF22EE8-9CCE-E64A-A2D4-34FE2A45EBC5}"/>
              </a:ext>
            </a:extLst>
          </p:cNvPr>
          <p:cNvSpPr txBox="1">
            <a:spLocks/>
          </p:cNvSpPr>
          <p:nvPr/>
        </p:nvSpPr>
        <p:spPr>
          <a:xfrm>
            <a:off x="478055" y="283464"/>
            <a:ext cx="11520356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b="0" i="0" kern="1200" cap="all" baseline="0">
                <a:solidFill>
                  <a:schemeClr val="accent3"/>
                </a:solidFill>
                <a:latin typeface="Forza Black" pitchFamily="2" charset="0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chemeClr val="bg1"/>
                </a:solidFill>
                <a:latin typeface="+mj-lt"/>
              </a:rPr>
              <a:t>The solution:</a:t>
            </a:r>
            <a:br>
              <a:rPr lang="en-US" b="1" dirty="0">
                <a:solidFill>
                  <a:schemeClr val="bg1"/>
                </a:solidFill>
                <a:latin typeface="+mj-lt"/>
              </a:rPr>
            </a:br>
            <a:r>
              <a:rPr lang="en-US" sz="4000" b="1" dirty="0">
                <a:solidFill>
                  <a:schemeClr val="bg2"/>
                </a:solidFill>
                <a:latin typeface="+mj-lt"/>
              </a:rPr>
              <a:t>valley control technology</a:t>
            </a:r>
            <a:endParaRPr lang="en-US" sz="4000" b="1" dirty="0">
              <a:latin typeface="+mj-lt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EBB7DF5-7BAB-CC41-ACFA-FABFB23FDE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fld id="{1008BCCB-6E81-094D-9C1B-C07C1D57F103}" type="slidenum">
              <a:rPr lang="en-US" smtClean="0">
                <a:cs typeface="Arial" panose="020B0604020202020204" pitchFamily="34" charset="0"/>
              </a:rPr>
              <a:pPr/>
              <a:t>22</a:t>
            </a:fld>
            <a:r>
              <a:rPr lang="en-US" dirty="0">
                <a:cs typeface="Arial" panose="020B0604020202020204" pitchFamily="34" charset="0"/>
              </a:rPr>
              <a:t>   |   </a:t>
            </a:r>
            <a:fld id="{89D56CB5-6357-384E-B0AD-9A4FA84250A9}" type="datetime1">
              <a:rPr lang="en-US" smtClean="0">
                <a:cs typeface="Arial" panose="020B0604020202020204" pitchFamily="34" charset="0"/>
              </a:rPr>
              <a:pPr/>
              <a:t>9/29/20</a:t>
            </a:fld>
            <a:r>
              <a:rPr lang="en-US" dirty="0">
                <a:cs typeface="Arial" panose="020B0604020202020204" pitchFamily="34" charset="0"/>
              </a:rPr>
              <a:t>   |   Valmont Industries, Inc.</a:t>
            </a:r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7A800145-B272-9E42-A9AF-6620B61D7B3B}"/>
              </a:ext>
            </a:extLst>
          </p:cNvPr>
          <p:cNvSpPr txBox="1">
            <a:spLocks/>
          </p:cNvSpPr>
          <p:nvPr/>
        </p:nvSpPr>
        <p:spPr>
          <a:xfrm>
            <a:off x="400252" y="64141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008BCCB-6E81-094D-9C1B-C07C1D57F103}" type="slidenum">
              <a:rPr lang="en-US" smtClean="0"/>
              <a:pPr/>
              <a:t>22</a:t>
            </a:fld>
            <a:r>
              <a:rPr lang="en-US" dirty="0"/>
              <a:t>   |   </a:t>
            </a:r>
            <a:fld id="{89D56CB5-6357-384E-B0AD-9A4FA84250A9}" type="datetime1">
              <a:rPr lang="en-US" smtClean="0"/>
              <a:pPr/>
              <a:t>9/29/20</a:t>
            </a:fld>
            <a:r>
              <a:rPr lang="en-US" dirty="0"/>
              <a:t>   |   Valmont Industries, Inc.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35ED532-6DB9-424B-A2F3-29AC91238A20}"/>
              </a:ext>
            </a:extLst>
          </p:cNvPr>
          <p:cNvSpPr txBox="1"/>
          <p:nvPr/>
        </p:nvSpPr>
        <p:spPr>
          <a:xfrm>
            <a:off x="605055" y="2667000"/>
            <a:ext cx="1114244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/>
              <a:t>A broad range of smart panels offering easy-to-understand design and intuitive control of your machines from the pivot point or remotely.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D0B3E5A-1D99-AE4D-A0B3-4CF6BDCEE554}"/>
              </a:ext>
            </a:extLst>
          </p:cNvPr>
          <p:cNvSpPr txBox="1"/>
          <p:nvPr/>
        </p:nvSpPr>
        <p:spPr>
          <a:xfrm rot="5400000">
            <a:off x="1663783" y="2795645"/>
            <a:ext cx="507831" cy="2336799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100" b="1" dirty="0">
                <a:solidFill>
                  <a:schemeClr val="bg1"/>
                </a:solidFill>
                <a:latin typeface="Forza" pitchFamily="2" charset="0"/>
              </a:rPr>
              <a:t>ICON10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887A5B4-4D4A-C44D-B5D4-44841D6F1F61}"/>
              </a:ext>
            </a:extLst>
          </p:cNvPr>
          <p:cNvSpPr txBox="1"/>
          <p:nvPr/>
        </p:nvSpPr>
        <p:spPr>
          <a:xfrm rot="5400000">
            <a:off x="4470483" y="2795645"/>
            <a:ext cx="507831" cy="2336799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100" b="1" dirty="0">
                <a:solidFill>
                  <a:schemeClr val="bg1"/>
                </a:solidFill>
                <a:latin typeface="Forza" pitchFamily="2" charset="0"/>
              </a:rPr>
              <a:t>ICON5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BE8952E-30E5-C041-B639-985980F6CA11}"/>
              </a:ext>
            </a:extLst>
          </p:cNvPr>
          <p:cNvSpPr txBox="1"/>
          <p:nvPr/>
        </p:nvSpPr>
        <p:spPr>
          <a:xfrm rot="5400000">
            <a:off x="7277183" y="2795644"/>
            <a:ext cx="507831" cy="2336799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100" b="1" dirty="0">
                <a:solidFill>
                  <a:schemeClr val="bg1"/>
                </a:solidFill>
                <a:latin typeface="Forza" pitchFamily="2" charset="0"/>
              </a:rPr>
              <a:t>ICON1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E7B4986-BC7B-AD43-859C-B033DED8F499}"/>
              </a:ext>
            </a:extLst>
          </p:cNvPr>
          <p:cNvSpPr txBox="1"/>
          <p:nvPr/>
        </p:nvSpPr>
        <p:spPr>
          <a:xfrm rot="5400000">
            <a:off x="10071183" y="2795644"/>
            <a:ext cx="507831" cy="2336799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100" b="1" dirty="0">
                <a:solidFill>
                  <a:schemeClr val="bg1"/>
                </a:solidFill>
                <a:latin typeface="Forza" pitchFamily="2" charset="0"/>
              </a:rPr>
              <a:t>ICONX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255DCAD-377D-484D-A8C2-C4E69357D11B}"/>
              </a:ext>
            </a:extLst>
          </p:cNvPr>
          <p:cNvSpPr txBox="1"/>
          <p:nvPr/>
        </p:nvSpPr>
        <p:spPr>
          <a:xfrm>
            <a:off x="669286" y="3773991"/>
            <a:ext cx="2523744" cy="380104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870" b="1" dirty="0">
                <a:solidFill>
                  <a:schemeClr val="bg1"/>
                </a:solidFill>
                <a:latin typeface="+mj-lt"/>
              </a:rPr>
              <a:t>ICON10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84E446B-CE8E-3B4F-85AF-E05960C071DC}"/>
              </a:ext>
            </a:extLst>
          </p:cNvPr>
          <p:cNvSpPr txBox="1"/>
          <p:nvPr/>
        </p:nvSpPr>
        <p:spPr>
          <a:xfrm>
            <a:off x="3465375" y="3773991"/>
            <a:ext cx="2523744" cy="380104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870" b="1" dirty="0">
                <a:solidFill>
                  <a:schemeClr val="bg1"/>
                </a:solidFill>
                <a:latin typeface="+mj-lt"/>
              </a:rPr>
              <a:t>ICON5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3785FA3-F89D-2B40-9899-73265D7E554C}"/>
              </a:ext>
            </a:extLst>
          </p:cNvPr>
          <p:cNvSpPr txBox="1"/>
          <p:nvPr/>
        </p:nvSpPr>
        <p:spPr>
          <a:xfrm>
            <a:off x="6261464" y="3773991"/>
            <a:ext cx="2523744" cy="380104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870" b="1" dirty="0">
                <a:solidFill>
                  <a:schemeClr val="bg1"/>
                </a:solidFill>
                <a:latin typeface="+mj-lt"/>
              </a:rPr>
              <a:t>ICON1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E1B9B91-4427-884A-94C5-3054938527DD}"/>
              </a:ext>
            </a:extLst>
          </p:cNvPr>
          <p:cNvSpPr txBox="1"/>
          <p:nvPr/>
        </p:nvSpPr>
        <p:spPr>
          <a:xfrm>
            <a:off x="9057553" y="3773991"/>
            <a:ext cx="2523744" cy="380104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870" b="1" dirty="0">
                <a:solidFill>
                  <a:schemeClr val="bg1"/>
                </a:solidFill>
                <a:latin typeface="+mj-lt"/>
              </a:rPr>
              <a:t>ICONX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C71E96-039B-F743-BCED-4B90689667C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00" y="4154095"/>
            <a:ext cx="2527300" cy="18415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0FF4AD12-70EA-E548-A9E3-00876BF0F42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4118" y="4154095"/>
            <a:ext cx="2527300" cy="18415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C867F015-EA0B-FF45-BB45-809221DE969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0836" y="4154095"/>
            <a:ext cx="2527300" cy="18415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33AE75AF-A99C-AB43-A7AD-2D708B8445F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57553" y="4154095"/>
            <a:ext cx="2527300" cy="184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5250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981BD555-EB69-EF43-AF38-8D5716055257}"/>
              </a:ext>
            </a:extLst>
          </p:cNvPr>
          <p:cNvSpPr/>
          <p:nvPr/>
        </p:nvSpPr>
        <p:spPr>
          <a:xfrm>
            <a:off x="0" y="918774"/>
            <a:ext cx="12188952" cy="593922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590976D-D30A-3A4C-AC71-B6FD1FCDEA9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48"/>
          <a:stretch/>
        </p:blipFill>
        <p:spPr>
          <a:xfrm>
            <a:off x="0" y="0"/>
            <a:ext cx="12192000" cy="204095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9760FAC-10EC-0D46-B4D0-F0CFA27A080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50" y="2741827"/>
            <a:ext cx="12179300" cy="411617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B1484B6-D19F-EF4E-BD0B-67883CDAFA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963249"/>
            <a:ext cx="12192000" cy="901700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AC01FA0-4552-434C-97DF-E68EB17B3D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fld id="{1008BCCB-6E81-094D-9C1B-C07C1D57F103}" type="slidenum">
              <a:rPr lang="en-US" smtClean="0"/>
              <a:pPr/>
              <a:t>23</a:t>
            </a:fld>
            <a:r>
              <a:rPr lang="en-US"/>
              <a:t>   |   </a:t>
            </a:r>
            <a:fld id="{89D56CB5-6357-384E-B0AD-9A4FA84250A9}" type="datetime1">
              <a:rPr lang="en-US" smtClean="0"/>
              <a:pPr/>
              <a:t>9/29/20</a:t>
            </a:fld>
            <a:r>
              <a:rPr lang="en-US"/>
              <a:t>   |   Valmont Industries, Inc.</a:t>
            </a:r>
            <a:endParaRPr lang="en-US" dirty="0"/>
          </a:p>
        </p:txBody>
      </p:sp>
      <p:sp>
        <p:nvSpPr>
          <p:cNvPr id="5" name="Footer Placeholder 1">
            <a:extLst>
              <a:ext uri="{FF2B5EF4-FFF2-40B4-BE49-F238E27FC236}">
                <a16:creationId xmlns:a16="http://schemas.microsoft.com/office/drawing/2014/main" id="{23274361-279D-9641-93ED-FD73F1D5D533}"/>
              </a:ext>
            </a:extLst>
          </p:cNvPr>
          <p:cNvSpPr txBox="1">
            <a:spLocks/>
          </p:cNvSpPr>
          <p:nvPr/>
        </p:nvSpPr>
        <p:spPr>
          <a:xfrm>
            <a:off x="400252" y="64141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b="0" i="0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008BCCB-6E81-094D-9C1B-C07C1D57F103}" type="slidenum">
              <a:rPr lang="en-US" smtClean="0"/>
              <a:pPr/>
              <a:t>23</a:t>
            </a:fld>
            <a:r>
              <a:rPr lang="en-US"/>
              <a:t>   |   </a:t>
            </a:r>
            <a:fld id="{89D56CB5-6357-384E-B0AD-9A4FA84250A9}" type="datetime1">
              <a:rPr lang="en-US" smtClean="0"/>
              <a:pPr/>
              <a:t>9/29/20</a:t>
            </a:fld>
            <a:r>
              <a:rPr lang="en-US"/>
              <a:t>   |   Valmont Industries, Inc.</a:t>
            </a:r>
            <a:endParaRPr lang="en-US"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518154BB-01B7-7942-AA5F-E9B97A683AB7}"/>
              </a:ext>
            </a:extLst>
          </p:cNvPr>
          <p:cNvSpPr txBox="1">
            <a:spLocks/>
          </p:cNvSpPr>
          <p:nvPr/>
        </p:nvSpPr>
        <p:spPr>
          <a:xfrm>
            <a:off x="400252" y="64141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b="0" i="0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008BCCB-6E81-094D-9C1B-C07C1D57F103}" type="slidenum">
              <a:rPr lang="en-US" smtClean="0"/>
              <a:pPr/>
              <a:t>23</a:t>
            </a:fld>
            <a:r>
              <a:rPr lang="en-US"/>
              <a:t>   |   </a:t>
            </a:r>
            <a:fld id="{89D56CB5-6357-384E-B0AD-9A4FA84250A9}" type="datetime1">
              <a:rPr lang="en-US" smtClean="0"/>
              <a:pPr/>
              <a:t>9/29/20</a:t>
            </a:fld>
            <a:r>
              <a:rPr lang="en-US"/>
              <a:t>   |   Valmont Industries, Inc.</a:t>
            </a:r>
            <a:endParaRPr lang="en-US" dirty="0"/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4838FFAA-B664-A44E-8F21-0E7293540946}"/>
              </a:ext>
            </a:extLst>
          </p:cNvPr>
          <p:cNvSpPr txBox="1">
            <a:spLocks/>
          </p:cNvSpPr>
          <p:nvPr/>
        </p:nvSpPr>
        <p:spPr>
          <a:xfrm>
            <a:off x="400252" y="64141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b="0" i="0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008BCCB-6E81-094D-9C1B-C07C1D57F103}" type="slidenum">
              <a:rPr lang="en-US" smtClean="0"/>
              <a:pPr/>
              <a:t>23</a:t>
            </a:fld>
            <a:r>
              <a:rPr lang="en-US" dirty="0"/>
              <a:t>   |   </a:t>
            </a:r>
            <a:fld id="{89D56CB5-6357-384E-B0AD-9A4FA84250A9}" type="datetime1">
              <a:rPr lang="en-US" smtClean="0"/>
              <a:pPr/>
              <a:t>9/29/20</a:t>
            </a:fld>
            <a:r>
              <a:rPr lang="en-US" dirty="0"/>
              <a:t>   |   Valmont Industries, Inc.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557550A-1F9B-2F4C-ACBB-8A2C9D0A445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2353" y="6414099"/>
            <a:ext cx="1216152" cy="24546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7BFB88A-F11A-5042-8DCC-F3195E7E63A1}"/>
              </a:ext>
            </a:extLst>
          </p:cNvPr>
          <p:cNvSpPr txBox="1"/>
          <p:nvPr/>
        </p:nvSpPr>
        <p:spPr>
          <a:xfrm>
            <a:off x="478055" y="2338338"/>
            <a:ext cx="11170450" cy="13643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en-US" sz="2500" dirty="0">
                <a:solidFill>
                  <a:schemeClr val="bg1"/>
                </a:solidFill>
              </a:rPr>
              <a:t>The global market continues to demand greater yields. Water management is an ongoing challenge for growers; they may need to navigate regulatory, engineering and environmental hurdles they may not fully understand.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B47D7E8-7C89-6A41-B8B2-C5D1CAE3DB40}"/>
              </a:ext>
            </a:extLst>
          </p:cNvPr>
          <p:cNvSpPr txBox="1">
            <a:spLocks/>
          </p:cNvSpPr>
          <p:nvPr/>
        </p:nvSpPr>
        <p:spPr>
          <a:xfrm>
            <a:off x="478055" y="330200"/>
            <a:ext cx="11520356" cy="124539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 Regular"/>
                <a:ea typeface="+mj-ea"/>
                <a:cs typeface="+mj-cs"/>
              </a:defRPr>
            </a:lvl1pPr>
          </a:lstStyle>
          <a:p>
            <a:r>
              <a:rPr lang="en-US" sz="4500" b="1" cap="all" dirty="0">
                <a:solidFill>
                  <a:schemeClr val="accent3"/>
                </a:solidFill>
              </a:rPr>
              <a:t>The CHALLENGE</a:t>
            </a:r>
          </a:p>
        </p:txBody>
      </p:sp>
    </p:spTree>
    <p:extLst>
      <p:ext uri="{BB962C8B-B14F-4D97-AF65-F5344CB8AC3E}">
        <p14:creationId xmlns:p14="http://schemas.microsoft.com/office/powerpoint/2010/main" val="288158542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78C92362-94F7-FD4F-A0D0-5E54D1DE48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1998" cy="2492109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9189918-EB42-0646-8B0B-0A77489BF0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fld id="{1008BCCB-6E81-094D-9C1B-C07C1D57F103}" type="slidenum">
              <a:rPr lang="en-US" smtClean="0"/>
              <a:pPr/>
              <a:t>24</a:t>
            </a:fld>
            <a:r>
              <a:rPr lang="en-US" dirty="0"/>
              <a:t>   |   </a:t>
            </a:r>
            <a:fld id="{89D56CB5-6357-384E-B0AD-9A4FA84250A9}" type="datetime1">
              <a:rPr lang="en-US" smtClean="0"/>
              <a:pPr/>
              <a:t>9/29/20</a:t>
            </a:fld>
            <a:r>
              <a:rPr lang="en-US" dirty="0"/>
              <a:t>   |   Valmont Industries, Inc.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081F9FD-364F-384B-935E-A470C0FEEB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054" y="275431"/>
            <a:ext cx="11701246" cy="1325563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+mj-lt"/>
              </a:rPr>
              <a:t>The solution:</a:t>
            </a:r>
            <a:br>
              <a:rPr lang="en-US" b="1" dirty="0">
                <a:solidFill>
                  <a:schemeClr val="bg1"/>
                </a:solidFill>
                <a:latin typeface="+mj-lt"/>
              </a:rPr>
            </a:br>
            <a:r>
              <a:rPr lang="en-US" sz="3500" b="1" dirty="0">
                <a:solidFill>
                  <a:schemeClr val="bg2"/>
                </a:solidFill>
                <a:latin typeface="+mj-lt"/>
              </a:rPr>
              <a:t>YOUR TOTAL WATER MANAGEMENT RESOURCE</a:t>
            </a:r>
            <a:endParaRPr lang="en-US" sz="3500" b="1" dirty="0"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88C2CB5-078F-2642-9B52-A920DA266E33}"/>
              </a:ext>
            </a:extLst>
          </p:cNvPr>
          <p:cNvSpPr txBox="1"/>
          <p:nvPr/>
        </p:nvSpPr>
        <p:spPr>
          <a:xfrm>
            <a:off x="478054" y="2531073"/>
            <a:ext cx="7764245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dirty="0"/>
              <a:t>Valley is your total pump-to-pivot resource, helping growers maximize water application and do more with less, including site evaluation, design and management.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C2D2E17-B664-404D-9513-3DBA0D771A4A}"/>
              </a:ext>
            </a:extLst>
          </p:cNvPr>
          <p:cNvSpPr txBox="1"/>
          <p:nvPr/>
        </p:nvSpPr>
        <p:spPr>
          <a:xfrm>
            <a:off x="8353167" y="2531073"/>
            <a:ext cx="36576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900" dirty="0"/>
              <a:t>Turnkey engineered solutions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900" dirty="0"/>
              <a:t>Large-scale professional water management design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900" dirty="0"/>
              <a:t>Project planning and management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900" dirty="0"/>
              <a:t>Technology leader with products and services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900" dirty="0"/>
              <a:t>Irrigation Management with Valley Scheduling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900" dirty="0"/>
              <a:t>Ongoing operational service and support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E2CF5F-4D7D-BD49-859C-EEF98F7F301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3766" y="4126727"/>
            <a:ext cx="2403121" cy="196397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2486421-C0B4-AA40-A153-3D0C9F8241B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17755" y="4126726"/>
            <a:ext cx="2404872" cy="196397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EE456FA-3E44-4A43-956D-ED845BF1920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5755" y="4113650"/>
            <a:ext cx="2412577" cy="199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01321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77049EE-A471-8D4F-85FC-0F47E3AC6D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+mj-lt"/>
              </a:rPr>
              <a:t>VALLEY DEALERS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7AF279B-FD88-1449-8117-67618D3067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6900" y="1812925"/>
            <a:ext cx="10756900" cy="1539875"/>
          </a:xfrm>
        </p:spPr>
        <p:txBody>
          <a:bodyPr>
            <a:normAutofit/>
          </a:bodyPr>
          <a:lstStyle/>
          <a:p>
            <a:pPr marL="0" indent="0">
              <a:lnSpc>
                <a:spcPts val="3300"/>
              </a:lnSpc>
              <a:buNone/>
            </a:pPr>
            <a:r>
              <a:rPr lang="en-US" sz="2600" dirty="0"/>
              <a:t>Crops, climates, terrains, cultures and economies are all different. Our unmatched global network of dealers are your local experts to help you make the right decisions for your region and your unique operation.</a:t>
            </a:r>
          </a:p>
          <a:p>
            <a:pPr marL="0" indent="0">
              <a:lnSpc>
                <a:spcPts val="3300"/>
              </a:lnSpc>
              <a:buNone/>
            </a:pPr>
            <a:endParaRPr lang="en-US" sz="2600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9CAEB4E-42E8-1343-922B-B4BA486ED1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fld id="{1008BCCB-6E81-094D-9C1B-C07C1D57F103}" type="slidenum">
              <a:rPr lang="en-US" smtClean="0"/>
              <a:pPr/>
              <a:t>25</a:t>
            </a:fld>
            <a:r>
              <a:rPr lang="en-US" dirty="0"/>
              <a:t>   |   </a:t>
            </a:r>
            <a:fld id="{89D56CB5-6357-384E-B0AD-9A4FA84250A9}" type="datetime1">
              <a:rPr lang="en-US" smtClean="0"/>
              <a:pPr/>
              <a:t>9/29/20</a:t>
            </a:fld>
            <a:r>
              <a:rPr lang="en-US" dirty="0"/>
              <a:t>   |   Valmont Industries, Inc.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5241909-4B1C-DA4E-9DB4-3D5949D242C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0" y="3214494"/>
            <a:ext cx="12179300" cy="2819400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EDD9743-E215-C344-AC87-D10D97E7E6C1}"/>
              </a:ext>
            </a:extLst>
          </p:cNvPr>
          <p:cNvCxnSpPr>
            <a:cxnSpLocks/>
          </p:cNvCxnSpPr>
          <p:nvPr/>
        </p:nvCxnSpPr>
        <p:spPr>
          <a:xfrm>
            <a:off x="0" y="1575594"/>
            <a:ext cx="5931877" cy="0"/>
          </a:xfrm>
          <a:prstGeom prst="line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27FDEF00-A86C-B349-89BA-28FC4E67016C}"/>
              </a:ext>
            </a:extLst>
          </p:cNvPr>
          <p:cNvSpPr txBox="1"/>
          <p:nvPr/>
        </p:nvSpPr>
        <p:spPr>
          <a:xfrm>
            <a:off x="977900" y="5054600"/>
            <a:ext cx="28067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dirty="0"/>
              <a:t>Outstanding service, even on other brands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44ADBB-80D6-5C47-AFE5-EE084D671074}"/>
              </a:ext>
            </a:extLst>
          </p:cNvPr>
          <p:cNvSpPr txBox="1"/>
          <p:nvPr/>
        </p:nvSpPr>
        <p:spPr>
          <a:xfrm>
            <a:off x="4768850" y="5116001"/>
            <a:ext cx="28067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dirty="0"/>
              <a:t>Continuing education; certified annually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0A02936-8D4B-F645-9267-8BEA05EBB625}"/>
              </a:ext>
            </a:extLst>
          </p:cNvPr>
          <p:cNvSpPr txBox="1"/>
          <p:nvPr/>
        </p:nvSpPr>
        <p:spPr>
          <a:xfrm>
            <a:off x="8674100" y="5116001"/>
            <a:ext cx="28067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dirty="0"/>
              <a:t>Certified Technology Advisor</a:t>
            </a:r>
          </a:p>
        </p:txBody>
      </p:sp>
    </p:spTree>
    <p:extLst>
      <p:ext uri="{BB962C8B-B14F-4D97-AF65-F5344CB8AC3E}">
        <p14:creationId xmlns:p14="http://schemas.microsoft.com/office/powerpoint/2010/main" val="312515465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>
            <a:extLst>
              <a:ext uri="{FF2B5EF4-FFF2-40B4-BE49-F238E27FC236}">
                <a16:creationId xmlns:a16="http://schemas.microsoft.com/office/drawing/2014/main" id="{8EC09A96-32F8-6F47-85E1-52CE55AFAE6C}"/>
              </a:ext>
            </a:extLst>
          </p:cNvPr>
          <p:cNvSpPr>
            <a:spLocks noChangeAspect="1"/>
          </p:cNvSpPr>
          <p:nvPr/>
        </p:nvSpPr>
        <p:spPr>
          <a:xfrm>
            <a:off x="3538330" y="1"/>
            <a:ext cx="8653670" cy="6265974"/>
          </a:xfrm>
          <a:custGeom>
            <a:avLst/>
            <a:gdLst>
              <a:gd name="connsiteX0" fmla="*/ 7302843 w 7302843"/>
              <a:gd name="connsiteY0" fmla="*/ 0 h 5511114"/>
              <a:gd name="connsiteX1" fmla="*/ 4868562 w 7302843"/>
              <a:gd name="connsiteY1" fmla="*/ 0 h 5511114"/>
              <a:gd name="connsiteX2" fmla="*/ 3966519 w 7302843"/>
              <a:gd name="connsiteY2" fmla="*/ 210065 h 5511114"/>
              <a:gd name="connsiteX3" fmla="*/ 3262183 w 7302843"/>
              <a:gd name="connsiteY3" fmla="*/ 827903 h 5511114"/>
              <a:gd name="connsiteX4" fmla="*/ 0 w 7302843"/>
              <a:gd name="connsiteY4" fmla="*/ 5498757 h 5511114"/>
              <a:gd name="connsiteX5" fmla="*/ 7290486 w 7302843"/>
              <a:gd name="connsiteY5" fmla="*/ 5511114 h 5511114"/>
              <a:gd name="connsiteX6" fmla="*/ 7302843 w 7302843"/>
              <a:gd name="connsiteY6" fmla="*/ 0 h 5511114"/>
              <a:gd name="connsiteX0" fmla="*/ 7302843 w 7302843"/>
              <a:gd name="connsiteY0" fmla="*/ 0 h 5511114"/>
              <a:gd name="connsiteX1" fmla="*/ 4868562 w 7302843"/>
              <a:gd name="connsiteY1" fmla="*/ 0 h 5511114"/>
              <a:gd name="connsiteX2" fmla="*/ 3966519 w 7302843"/>
              <a:gd name="connsiteY2" fmla="*/ 210065 h 5511114"/>
              <a:gd name="connsiteX3" fmla="*/ 3262183 w 7302843"/>
              <a:gd name="connsiteY3" fmla="*/ 827903 h 5511114"/>
              <a:gd name="connsiteX4" fmla="*/ 0 w 7302843"/>
              <a:gd name="connsiteY4" fmla="*/ 5498757 h 5511114"/>
              <a:gd name="connsiteX5" fmla="*/ 7290486 w 7302843"/>
              <a:gd name="connsiteY5" fmla="*/ 5511114 h 5511114"/>
              <a:gd name="connsiteX6" fmla="*/ 7302843 w 7302843"/>
              <a:gd name="connsiteY6" fmla="*/ 0 h 5511114"/>
              <a:gd name="connsiteX0" fmla="*/ 7302843 w 7302843"/>
              <a:gd name="connsiteY0" fmla="*/ 0 h 5511114"/>
              <a:gd name="connsiteX1" fmla="*/ 4868562 w 7302843"/>
              <a:gd name="connsiteY1" fmla="*/ 0 h 5511114"/>
              <a:gd name="connsiteX2" fmla="*/ 3966519 w 7302843"/>
              <a:gd name="connsiteY2" fmla="*/ 210065 h 5511114"/>
              <a:gd name="connsiteX3" fmla="*/ 3262183 w 7302843"/>
              <a:gd name="connsiteY3" fmla="*/ 827903 h 5511114"/>
              <a:gd name="connsiteX4" fmla="*/ 0 w 7302843"/>
              <a:gd name="connsiteY4" fmla="*/ 5498757 h 5511114"/>
              <a:gd name="connsiteX5" fmla="*/ 7290486 w 7302843"/>
              <a:gd name="connsiteY5" fmla="*/ 5511114 h 5511114"/>
              <a:gd name="connsiteX6" fmla="*/ 7302843 w 7302843"/>
              <a:gd name="connsiteY6" fmla="*/ 0 h 5511114"/>
              <a:gd name="connsiteX0" fmla="*/ 7302843 w 7302843"/>
              <a:gd name="connsiteY0" fmla="*/ 0 h 5511114"/>
              <a:gd name="connsiteX1" fmla="*/ 4868562 w 7302843"/>
              <a:gd name="connsiteY1" fmla="*/ 0 h 5511114"/>
              <a:gd name="connsiteX2" fmla="*/ 3966519 w 7302843"/>
              <a:gd name="connsiteY2" fmla="*/ 210065 h 5511114"/>
              <a:gd name="connsiteX3" fmla="*/ 3262183 w 7302843"/>
              <a:gd name="connsiteY3" fmla="*/ 827903 h 5511114"/>
              <a:gd name="connsiteX4" fmla="*/ 0 w 7302843"/>
              <a:gd name="connsiteY4" fmla="*/ 5498757 h 5511114"/>
              <a:gd name="connsiteX5" fmla="*/ 7290486 w 7302843"/>
              <a:gd name="connsiteY5" fmla="*/ 5511114 h 5511114"/>
              <a:gd name="connsiteX6" fmla="*/ 7302843 w 7302843"/>
              <a:gd name="connsiteY6" fmla="*/ 0 h 5511114"/>
              <a:gd name="connsiteX0" fmla="*/ 7302843 w 7302843"/>
              <a:gd name="connsiteY0" fmla="*/ 0 h 5511114"/>
              <a:gd name="connsiteX1" fmla="*/ 4868562 w 7302843"/>
              <a:gd name="connsiteY1" fmla="*/ 0 h 5511114"/>
              <a:gd name="connsiteX2" fmla="*/ 3966519 w 7302843"/>
              <a:gd name="connsiteY2" fmla="*/ 210065 h 5511114"/>
              <a:gd name="connsiteX3" fmla="*/ 3262183 w 7302843"/>
              <a:gd name="connsiteY3" fmla="*/ 827903 h 5511114"/>
              <a:gd name="connsiteX4" fmla="*/ 0 w 7302843"/>
              <a:gd name="connsiteY4" fmla="*/ 5498757 h 5511114"/>
              <a:gd name="connsiteX5" fmla="*/ 7290486 w 7302843"/>
              <a:gd name="connsiteY5" fmla="*/ 5511114 h 5511114"/>
              <a:gd name="connsiteX6" fmla="*/ 7302843 w 7302843"/>
              <a:gd name="connsiteY6" fmla="*/ 0 h 5511114"/>
              <a:gd name="connsiteX0" fmla="*/ 7302843 w 7302843"/>
              <a:gd name="connsiteY0" fmla="*/ 0 h 5511114"/>
              <a:gd name="connsiteX1" fmla="*/ 4868562 w 7302843"/>
              <a:gd name="connsiteY1" fmla="*/ 0 h 5511114"/>
              <a:gd name="connsiteX2" fmla="*/ 3966519 w 7302843"/>
              <a:gd name="connsiteY2" fmla="*/ 210065 h 5511114"/>
              <a:gd name="connsiteX3" fmla="*/ 3262183 w 7302843"/>
              <a:gd name="connsiteY3" fmla="*/ 827903 h 5511114"/>
              <a:gd name="connsiteX4" fmla="*/ 0 w 7302843"/>
              <a:gd name="connsiteY4" fmla="*/ 5498757 h 5511114"/>
              <a:gd name="connsiteX5" fmla="*/ 7290486 w 7302843"/>
              <a:gd name="connsiteY5" fmla="*/ 5511114 h 5511114"/>
              <a:gd name="connsiteX6" fmla="*/ 7302843 w 7302843"/>
              <a:gd name="connsiteY6" fmla="*/ 0 h 5511114"/>
              <a:gd name="connsiteX0" fmla="*/ 7302843 w 7302843"/>
              <a:gd name="connsiteY0" fmla="*/ 0 h 5511114"/>
              <a:gd name="connsiteX1" fmla="*/ 4906662 w 7302843"/>
              <a:gd name="connsiteY1" fmla="*/ 0 h 5511114"/>
              <a:gd name="connsiteX2" fmla="*/ 3966519 w 7302843"/>
              <a:gd name="connsiteY2" fmla="*/ 210065 h 5511114"/>
              <a:gd name="connsiteX3" fmla="*/ 3262183 w 7302843"/>
              <a:gd name="connsiteY3" fmla="*/ 827903 h 5511114"/>
              <a:gd name="connsiteX4" fmla="*/ 0 w 7302843"/>
              <a:gd name="connsiteY4" fmla="*/ 5498757 h 5511114"/>
              <a:gd name="connsiteX5" fmla="*/ 7290486 w 7302843"/>
              <a:gd name="connsiteY5" fmla="*/ 5511114 h 5511114"/>
              <a:gd name="connsiteX6" fmla="*/ 7302843 w 7302843"/>
              <a:gd name="connsiteY6" fmla="*/ 0 h 5511114"/>
              <a:gd name="connsiteX0" fmla="*/ 7302843 w 7302843"/>
              <a:gd name="connsiteY0" fmla="*/ 0 h 5511114"/>
              <a:gd name="connsiteX1" fmla="*/ 4906662 w 7302843"/>
              <a:gd name="connsiteY1" fmla="*/ 0 h 5511114"/>
              <a:gd name="connsiteX2" fmla="*/ 3966519 w 7302843"/>
              <a:gd name="connsiteY2" fmla="*/ 210065 h 5511114"/>
              <a:gd name="connsiteX3" fmla="*/ 3262183 w 7302843"/>
              <a:gd name="connsiteY3" fmla="*/ 827903 h 5511114"/>
              <a:gd name="connsiteX4" fmla="*/ 0 w 7302843"/>
              <a:gd name="connsiteY4" fmla="*/ 5498757 h 5511114"/>
              <a:gd name="connsiteX5" fmla="*/ 7290486 w 7302843"/>
              <a:gd name="connsiteY5" fmla="*/ 5511114 h 5511114"/>
              <a:gd name="connsiteX6" fmla="*/ 7302843 w 7302843"/>
              <a:gd name="connsiteY6" fmla="*/ 0 h 5511114"/>
              <a:gd name="connsiteX0" fmla="*/ 7302843 w 7302843"/>
              <a:gd name="connsiteY0" fmla="*/ 0 h 5511114"/>
              <a:gd name="connsiteX1" fmla="*/ 4906662 w 7302843"/>
              <a:gd name="connsiteY1" fmla="*/ 0 h 5511114"/>
              <a:gd name="connsiteX2" fmla="*/ 3966519 w 7302843"/>
              <a:gd name="connsiteY2" fmla="*/ 210065 h 5511114"/>
              <a:gd name="connsiteX3" fmla="*/ 3262183 w 7302843"/>
              <a:gd name="connsiteY3" fmla="*/ 827903 h 5511114"/>
              <a:gd name="connsiteX4" fmla="*/ 0 w 7302843"/>
              <a:gd name="connsiteY4" fmla="*/ 5498757 h 5511114"/>
              <a:gd name="connsiteX5" fmla="*/ 7290486 w 7302843"/>
              <a:gd name="connsiteY5" fmla="*/ 5511114 h 5511114"/>
              <a:gd name="connsiteX6" fmla="*/ 7302843 w 7302843"/>
              <a:gd name="connsiteY6" fmla="*/ 0 h 5511114"/>
              <a:gd name="connsiteX0" fmla="*/ 7302843 w 7302843"/>
              <a:gd name="connsiteY0" fmla="*/ 0 h 5511114"/>
              <a:gd name="connsiteX1" fmla="*/ 4906662 w 7302843"/>
              <a:gd name="connsiteY1" fmla="*/ 0 h 5511114"/>
              <a:gd name="connsiteX2" fmla="*/ 3966519 w 7302843"/>
              <a:gd name="connsiteY2" fmla="*/ 210065 h 5511114"/>
              <a:gd name="connsiteX3" fmla="*/ 3262183 w 7302843"/>
              <a:gd name="connsiteY3" fmla="*/ 827903 h 5511114"/>
              <a:gd name="connsiteX4" fmla="*/ 0 w 7302843"/>
              <a:gd name="connsiteY4" fmla="*/ 5498757 h 5511114"/>
              <a:gd name="connsiteX5" fmla="*/ 7290486 w 7302843"/>
              <a:gd name="connsiteY5" fmla="*/ 5511114 h 5511114"/>
              <a:gd name="connsiteX6" fmla="*/ 7302843 w 7302843"/>
              <a:gd name="connsiteY6" fmla="*/ 0 h 5511114"/>
              <a:gd name="connsiteX0" fmla="*/ 7367482 w 7367482"/>
              <a:gd name="connsiteY0" fmla="*/ 6464 h 5511114"/>
              <a:gd name="connsiteX1" fmla="*/ 4906662 w 7367482"/>
              <a:gd name="connsiteY1" fmla="*/ 0 h 5511114"/>
              <a:gd name="connsiteX2" fmla="*/ 3966519 w 7367482"/>
              <a:gd name="connsiteY2" fmla="*/ 210065 h 5511114"/>
              <a:gd name="connsiteX3" fmla="*/ 3262183 w 7367482"/>
              <a:gd name="connsiteY3" fmla="*/ 827903 h 5511114"/>
              <a:gd name="connsiteX4" fmla="*/ 0 w 7367482"/>
              <a:gd name="connsiteY4" fmla="*/ 5498757 h 5511114"/>
              <a:gd name="connsiteX5" fmla="*/ 7290486 w 7367482"/>
              <a:gd name="connsiteY5" fmla="*/ 5511114 h 5511114"/>
              <a:gd name="connsiteX6" fmla="*/ 7367482 w 7367482"/>
              <a:gd name="connsiteY6" fmla="*/ 6464 h 5511114"/>
              <a:gd name="connsiteX0" fmla="*/ 7367482 w 7368053"/>
              <a:gd name="connsiteY0" fmla="*/ 6464 h 5582218"/>
              <a:gd name="connsiteX1" fmla="*/ 4906662 w 7368053"/>
              <a:gd name="connsiteY1" fmla="*/ 0 h 5582218"/>
              <a:gd name="connsiteX2" fmla="*/ 3966519 w 7368053"/>
              <a:gd name="connsiteY2" fmla="*/ 210065 h 5582218"/>
              <a:gd name="connsiteX3" fmla="*/ 3262183 w 7368053"/>
              <a:gd name="connsiteY3" fmla="*/ 827903 h 5582218"/>
              <a:gd name="connsiteX4" fmla="*/ 0 w 7368053"/>
              <a:gd name="connsiteY4" fmla="*/ 5498757 h 5582218"/>
              <a:gd name="connsiteX5" fmla="*/ 7368053 w 7368053"/>
              <a:gd name="connsiteY5" fmla="*/ 5582218 h 5582218"/>
              <a:gd name="connsiteX6" fmla="*/ 7367482 w 7368053"/>
              <a:gd name="connsiteY6" fmla="*/ 6464 h 5582218"/>
              <a:gd name="connsiteX0" fmla="*/ 7412730 w 7413301"/>
              <a:gd name="connsiteY0" fmla="*/ 6464 h 5582218"/>
              <a:gd name="connsiteX1" fmla="*/ 4951910 w 7413301"/>
              <a:gd name="connsiteY1" fmla="*/ 0 h 5582218"/>
              <a:gd name="connsiteX2" fmla="*/ 4011767 w 7413301"/>
              <a:gd name="connsiteY2" fmla="*/ 210065 h 5582218"/>
              <a:gd name="connsiteX3" fmla="*/ 3307431 w 7413301"/>
              <a:gd name="connsiteY3" fmla="*/ 827903 h 5582218"/>
              <a:gd name="connsiteX4" fmla="*/ 0 w 7413301"/>
              <a:gd name="connsiteY4" fmla="*/ 5563397 h 5582218"/>
              <a:gd name="connsiteX5" fmla="*/ 7413301 w 7413301"/>
              <a:gd name="connsiteY5" fmla="*/ 5582218 h 5582218"/>
              <a:gd name="connsiteX6" fmla="*/ 7412730 w 7413301"/>
              <a:gd name="connsiteY6" fmla="*/ 6464 h 5582218"/>
              <a:gd name="connsiteX0" fmla="*/ 7083069 w 7083640"/>
              <a:gd name="connsiteY0" fmla="*/ 6464 h 5582218"/>
              <a:gd name="connsiteX1" fmla="*/ 4622249 w 7083640"/>
              <a:gd name="connsiteY1" fmla="*/ 0 h 5582218"/>
              <a:gd name="connsiteX2" fmla="*/ 3682106 w 7083640"/>
              <a:gd name="connsiteY2" fmla="*/ 210065 h 5582218"/>
              <a:gd name="connsiteX3" fmla="*/ 2977770 w 7083640"/>
              <a:gd name="connsiteY3" fmla="*/ 827903 h 5582218"/>
              <a:gd name="connsiteX4" fmla="*/ 0 w 7083640"/>
              <a:gd name="connsiteY4" fmla="*/ 5104457 h 5582218"/>
              <a:gd name="connsiteX5" fmla="*/ 7083640 w 7083640"/>
              <a:gd name="connsiteY5" fmla="*/ 5582218 h 5582218"/>
              <a:gd name="connsiteX6" fmla="*/ 7083069 w 7083640"/>
              <a:gd name="connsiteY6" fmla="*/ 6464 h 5582218"/>
              <a:gd name="connsiteX0" fmla="*/ 7083069 w 7083640"/>
              <a:gd name="connsiteY0" fmla="*/ 6464 h 5104457"/>
              <a:gd name="connsiteX1" fmla="*/ 4622249 w 7083640"/>
              <a:gd name="connsiteY1" fmla="*/ 0 h 5104457"/>
              <a:gd name="connsiteX2" fmla="*/ 3682106 w 7083640"/>
              <a:gd name="connsiteY2" fmla="*/ 210065 h 5104457"/>
              <a:gd name="connsiteX3" fmla="*/ 2977770 w 7083640"/>
              <a:gd name="connsiteY3" fmla="*/ 827903 h 5104457"/>
              <a:gd name="connsiteX4" fmla="*/ 0 w 7083640"/>
              <a:gd name="connsiteY4" fmla="*/ 5104457 h 5104457"/>
              <a:gd name="connsiteX5" fmla="*/ 7083640 w 7083640"/>
              <a:gd name="connsiteY5" fmla="*/ 5065103 h 5104457"/>
              <a:gd name="connsiteX6" fmla="*/ 7083069 w 7083640"/>
              <a:gd name="connsiteY6" fmla="*/ 6464 h 5104457"/>
              <a:gd name="connsiteX0" fmla="*/ 7083069 w 7083640"/>
              <a:gd name="connsiteY0" fmla="*/ 6464 h 5104457"/>
              <a:gd name="connsiteX1" fmla="*/ 4622249 w 7083640"/>
              <a:gd name="connsiteY1" fmla="*/ 0 h 5104457"/>
              <a:gd name="connsiteX2" fmla="*/ 3682106 w 7083640"/>
              <a:gd name="connsiteY2" fmla="*/ 210065 h 5104457"/>
              <a:gd name="connsiteX3" fmla="*/ 2977770 w 7083640"/>
              <a:gd name="connsiteY3" fmla="*/ 827903 h 5104457"/>
              <a:gd name="connsiteX4" fmla="*/ 0 w 7083640"/>
              <a:gd name="connsiteY4" fmla="*/ 5104457 h 5104457"/>
              <a:gd name="connsiteX5" fmla="*/ 7083640 w 7083640"/>
              <a:gd name="connsiteY5" fmla="*/ 5084495 h 5104457"/>
              <a:gd name="connsiteX6" fmla="*/ 7083069 w 7083640"/>
              <a:gd name="connsiteY6" fmla="*/ 6464 h 5104457"/>
              <a:gd name="connsiteX0" fmla="*/ 7083069 w 7083640"/>
              <a:gd name="connsiteY0" fmla="*/ 6464 h 5104457"/>
              <a:gd name="connsiteX1" fmla="*/ 4622249 w 7083640"/>
              <a:gd name="connsiteY1" fmla="*/ 0 h 5104457"/>
              <a:gd name="connsiteX2" fmla="*/ 3682106 w 7083640"/>
              <a:gd name="connsiteY2" fmla="*/ 210065 h 5104457"/>
              <a:gd name="connsiteX3" fmla="*/ 2977770 w 7083640"/>
              <a:gd name="connsiteY3" fmla="*/ 827903 h 5104457"/>
              <a:gd name="connsiteX4" fmla="*/ 0 w 7083640"/>
              <a:gd name="connsiteY4" fmla="*/ 5104457 h 5104457"/>
              <a:gd name="connsiteX5" fmla="*/ 7083640 w 7083640"/>
              <a:gd name="connsiteY5" fmla="*/ 5103927 h 5104457"/>
              <a:gd name="connsiteX6" fmla="*/ 7083069 w 7083640"/>
              <a:gd name="connsiteY6" fmla="*/ 6464 h 5104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83640" h="5104457">
                <a:moveTo>
                  <a:pt x="7083069" y="6464"/>
                </a:moveTo>
                <a:lnTo>
                  <a:pt x="4622249" y="0"/>
                </a:lnTo>
                <a:cubicBezTo>
                  <a:pt x="4397768" y="19222"/>
                  <a:pt x="4181868" y="-35011"/>
                  <a:pt x="3682106" y="210065"/>
                </a:cubicBezTo>
                <a:cubicBezTo>
                  <a:pt x="3249619" y="477795"/>
                  <a:pt x="3218899" y="558457"/>
                  <a:pt x="2977770" y="827903"/>
                </a:cubicBezTo>
                <a:lnTo>
                  <a:pt x="0" y="5104457"/>
                </a:lnTo>
                <a:lnTo>
                  <a:pt x="7083640" y="5103927"/>
                </a:lnTo>
                <a:cubicBezTo>
                  <a:pt x="7083450" y="3245342"/>
                  <a:pt x="7083259" y="1865049"/>
                  <a:pt x="7083069" y="6464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65B07A-1CB7-D044-A374-381A6BC050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fld id="{1008BCCB-6E81-094D-9C1B-C07C1D57F103}" type="slidenum">
              <a:rPr lang="en-US" smtClean="0"/>
              <a:pPr/>
              <a:t>26</a:t>
            </a:fld>
            <a:r>
              <a:rPr lang="en-US" dirty="0"/>
              <a:t>   |   </a:t>
            </a:r>
            <a:fld id="{89D56CB5-6357-384E-B0AD-9A4FA84250A9}" type="datetime1">
              <a:rPr lang="en-US" smtClean="0"/>
              <a:pPr/>
              <a:t>9/29/20</a:t>
            </a:fld>
            <a:r>
              <a:rPr lang="en-US" dirty="0"/>
              <a:t>   |   Valmont Industries, Inc.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D3B66D8-9396-6B43-A6A4-C2668D4DF886}"/>
              </a:ext>
            </a:extLst>
          </p:cNvPr>
          <p:cNvSpPr txBox="1">
            <a:spLocks/>
          </p:cNvSpPr>
          <p:nvPr/>
        </p:nvSpPr>
        <p:spPr>
          <a:xfrm>
            <a:off x="447144" y="540239"/>
            <a:ext cx="6539810" cy="1860234"/>
          </a:xfrm>
          <a:prstGeom prst="rect">
            <a:avLst/>
          </a:prstGeom>
          <a:effectLst/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 Regular"/>
                <a:ea typeface="+mj-ea"/>
                <a:cs typeface="+mj-cs"/>
              </a:defRPr>
            </a:lvl1pPr>
          </a:lstStyle>
          <a:p>
            <a:r>
              <a:rPr lang="en-US" sz="4500" b="1" cap="all" dirty="0">
                <a:solidFill>
                  <a:schemeClr val="accent3"/>
                </a:solidFill>
                <a:latin typeface="+mj-lt"/>
              </a:rPr>
              <a:t>Valley dealers:</a:t>
            </a:r>
          </a:p>
          <a:p>
            <a:r>
              <a:rPr lang="en-US" sz="3600" b="1" cap="all" dirty="0">
                <a:solidFill>
                  <a:schemeClr val="tx2"/>
                </a:solidFill>
                <a:latin typeface="+mj-lt"/>
              </a:rPr>
              <a:t>Your local expert &amp; friend in the field</a:t>
            </a:r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A8E366F2-9684-344A-A393-C536F704351E}"/>
              </a:ext>
            </a:extLst>
          </p:cNvPr>
          <p:cNvSpPr txBox="1">
            <a:spLocks/>
          </p:cNvSpPr>
          <p:nvPr/>
        </p:nvSpPr>
        <p:spPr>
          <a:xfrm>
            <a:off x="478055" y="2692400"/>
            <a:ext cx="4830545" cy="356076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Arial Regular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Arial Regular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Arial Regular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 Regular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 Regular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336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Conversions &amp; Preventative Maintenance</a:t>
            </a:r>
          </a:p>
          <a:p>
            <a:pPr>
              <a:lnSpc>
                <a:spcPts val="336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Extensive inventory of Valley Genuine Parts</a:t>
            </a:r>
          </a:p>
          <a:p>
            <a:pPr>
              <a:lnSpc>
                <a:spcPts val="336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Turnkey Solutions</a:t>
            </a:r>
          </a:p>
        </p:txBody>
      </p:sp>
    </p:spTree>
    <p:extLst>
      <p:ext uri="{BB962C8B-B14F-4D97-AF65-F5344CB8AC3E}">
        <p14:creationId xmlns:p14="http://schemas.microsoft.com/office/powerpoint/2010/main" val="354862791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AFBB6FA-15DC-8644-9CE3-C1030AE1AA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fld id="{1008BCCB-6E81-094D-9C1B-C07C1D57F103}" type="slidenum">
              <a:rPr lang="en-US" smtClean="0"/>
              <a:pPr/>
              <a:t>27</a:t>
            </a:fld>
            <a:r>
              <a:rPr lang="en-US"/>
              <a:t>   |   </a:t>
            </a:r>
            <a:fld id="{89D56CB5-6357-384E-B0AD-9A4FA84250A9}" type="datetime1">
              <a:rPr lang="en-US" smtClean="0"/>
              <a:pPr/>
              <a:t>9/29/20</a:t>
            </a:fld>
            <a:r>
              <a:rPr lang="en-US"/>
              <a:t>   |   Valmont Industries, Inc.</a:t>
            </a:r>
            <a:endParaRPr lang="en-US" dirty="0"/>
          </a:p>
        </p:txBody>
      </p:sp>
      <p:pic>
        <p:nvPicPr>
          <p:cNvPr id="4" name="0Pj08Dnk0X8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35924" y="76457"/>
            <a:ext cx="11924271" cy="6707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94041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E9432FD-4A5A-5D41-9952-3071EAE1B1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fld id="{1008BCCB-6E81-094D-9C1B-C07C1D57F103}" type="slidenum">
              <a:rPr lang="en-US" smtClean="0"/>
              <a:pPr/>
              <a:t>28</a:t>
            </a:fld>
            <a:r>
              <a:rPr lang="en-US"/>
              <a:t>   |   </a:t>
            </a:r>
            <a:fld id="{89D56CB5-6357-384E-B0AD-9A4FA84250A9}" type="datetime1">
              <a:rPr lang="en-US" smtClean="0"/>
              <a:pPr/>
              <a:t>9/29/20</a:t>
            </a:fld>
            <a:r>
              <a:rPr lang="en-US"/>
              <a:t>   |   Valmont Industries, Inc.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ED3B3C8-8323-AD4A-ADEB-802F7A9E424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793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95730CA-D0DB-EC4B-8D4F-03B91D25C862}"/>
              </a:ext>
            </a:extLst>
          </p:cNvPr>
          <p:cNvSpPr txBox="1"/>
          <p:nvPr/>
        </p:nvSpPr>
        <p:spPr>
          <a:xfrm>
            <a:off x="863600" y="3581400"/>
            <a:ext cx="10655300" cy="1131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200"/>
              </a:lnSpc>
            </a:pPr>
            <a:r>
              <a:rPr lang="en-US" sz="3300" dirty="0">
                <a:solidFill>
                  <a:schemeClr val="bg1"/>
                </a:solidFill>
              </a:rPr>
              <a:t>Choose the recognized leader that generations of growers have trusted since the irrigation industry began.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51D3D04-7045-7D4C-8C33-7F656CCA6B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849" y="1689100"/>
            <a:ext cx="3397825" cy="6858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286E87E-8423-B444-A6D3-0A1B5F7B8910}"/>
              </a:ext>
            </a:extLst>
          </p:cNvPr>
          <p:cNvSpPr txBox="1"/>
          <p:nvPr/>
        </p:nvSpPr>
        <p:spPr>
          <a:xfrm>
            <a:off x="4915304" y="5334000"/>
            <a:ext cx="6476596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5100" b="1" dirty="0">
                <a:solidFill>
                  <a:schemeClr val="bg2"/>
                </a:solidFill>
              </a:rPr>
              <a:t>valleyirrigation.com</a:t>
            </a:r>
          </a:p>
        </p:txBody>
      </p:sp>
    </p:spTree>
    <p:extLst>
      <p:ext uri="{BB962C8B-B14F-4D97-AF65-F5344CB8AC3E}">
        <p14:creationId xmlns:p14="http://schemas.microsoft.com/office/powerpoint/2010/main" val="8223918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-C53aQnhMHA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47135" y="139013"/>
            <a:ext cx="11769124" cy="6620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8365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D8234A4-5DB3-7B48-8B77-984451D9811F}"/>
              </a:ext>
            </a:extLst>
          </p:cNvPr>
          <p:cNvSpPr/>
          <p:nvPr/>
        </p:nvSpPr>
        <p:spPr>
          <a:xfrm>
            <a:off x="0" y="-2708"/>
            <a:ext cx="12188952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3ACF7F52-5B92-4948-B068-B0FE6F5F41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6145" y="0"/>
            <a:ext cx="11595100" cy="2743200"/>
          </a:xfrm>
          <a:prstGeom prst="rect">
            <a:avLst/>
          </a:prstGeom>
        </p:spPr>
      </p:pic>
      <p:sp>
        <p:nvSpPr>
          <p:cNvPr id="9" name="Freeform 8">
            <a:extLst>
              <a:ext uri="{FF2B5EF4-FFF2-40B4-BE49-F238E27FC236}">
                <a16:creationId xmlns:a16="http://schemas.microsoft.com/office/drawing/2014/main" id="{CF36B452-35B3-904A-8A67-08173B8E6973}"/>
              </a:ext>
            </a:extLst>
          </p:cNvPr>
          <p:cNvSpPr/>
          <p:nvPr/>
        </p:nvSpPr>
        <p:spPr>
          <a:xfrm>
            <a:off x="3213033" y="1678304"/>
            <a:ext cx="8968212" cy="5185111"/>
          </a:xfrm>
          <a:custGeom>
            <a:avLst/>
            <a:gdLst>
              <a:gd name="connsiteX0" fmla="*/ 7302843 w 7302843"/>
              <a:gd name="connsiteY0" fmla="*/ 0 h 5511114"/>
              <a:gd name="connsiteX1" fmla="*/ 4868562 w 7302843"/>
              <a:gd name="connsiteY1" fmla="*/ 0 h 5511114"/>
              <a:gd name="connsiteX2" fmla="*/ 3966519 w 7302843"/>
              <a:gd name="connsiteY2" fmla="*/ 210065 h 5511114"/>
              <a:gd name="connsiteX3" fmla="*/ 3262183 w 7302843"/>
              <a:gd name="connsiteY3" fmla="*/ 827903 h 5511114"/>
              <a:gd name="connsiteX4" fmla="*/ 0 w 7302843"/>
              <a:gd name="connsiteY4" fmla="*/ 5498757 h 5511114"/>
              <a:gd name="connsiteX5" fmla="*/ 7290486 w 7302843"/>
              <a:gd name="connsiteY5" fmla="*/ 5511114 h 5511114"/>
              <a:gd name="connsiteX6" fmla="*/ 7302843 w 7302843"/>
              <a:gd name="connsiteY6" fmla="*/ 0 h 5511114"/>
              <a:gd name="connsiteX0" fmla="*/ 7302843 w 7302843"/>
              <a:gd name="connsiteY0" fmla="*/ 0 h 5511114"/>
              <a:gd name="connsiteX1" fmla="*/ 4868562 w 7302843"/>
              <a:gd name="connsiteY1" fmla="*/ 0 h 5511114"/>
              <a:gd name="connsiteX2" fmla="*/ 3966519 w 7302843"/>
              <a:gd name="connsiteY2" fmla="*/ 210065 h 5511114"/>
              <a:gd name="connsiteX3" fmla="*/ 3262183 w 7302843"/>
              <a:gd name="connsiteY3" fmla="*/ 827903 h 5511114"/>
              <a:gd name="connsiteX4" fmla="*/ 0 w 7302843"/>
              <a:gd name="connsiteY4" fmla="*/ 5498757 h 5511114"/>
              <a:gd name="connsiteX5" fmla="*/ 7290486 w 7302843"/>
              <a:gd name="connsiteY5" fmla="*/ 5511114 h 5511114"/>
              <a:gd name="connsiteX6" fmla="*/ 7302843 w 7302843"/>
              <a:gd name="connsiteY6" fmla="*/ 0 h 5511114"/>
              <a:gd name="connsiteX0" fmla="*/ 7302843 w 7302843"/>
              <a:gd name="connsiteY0" fmla="*/ 0 h 5511114"/>
              <a:gd name="connsiteX1" fmla="*/ 4868562 w 7302843"/>
              <a:gd name="connsiteY1" fmla="*/ 0 h 5511114"/>
              <a:gd name="connsiteX2" fmla="*/ 3966519 w 7302843"/>
              <a:gd name="connsiteY2" fmla="*/ 210065 h 5511114"/>
              <a:gd name="connsiteX3" fmla="*/ 3262183 w 7302843"/>
              <a:gd name="connsiteY3" fmla="*/ 827903 h 5511114"/>
              <a:gd name="connsiteX4" fmla="*/ 0 w 7302843"/>
              <a:gd name="connsiteY4" fmla="*/ 5498757 h 5511114"/>
              <a:gd name="connsiteX5" fmla="*/ 7290486 w 7302843"/>
              <a:gd name="connsiteY5" fmla="*/ 5511114 h 5511114"/>
              <a:gd name="connsiteX6" fmla="*/ 7302843 w 7302843"/>
              <a:gd name="connsiteY6" fmla="*/ 0 h 5511114"/>
              <a:gd name="connsiteX0" fmla="*/ 7302843 w 7302843"/>
              <a:gd name="connsiteY0" fmla="*/ 0 h 5511114"/>
              <a:gd name="connsiteX1" fmla="*/ 4868562 w 7302843"/>
              <a:gd name="connsiteY1" fmla="*/ 0 h 5511114"/>
              <a:gd name="connsiteX2" fmla="*/ 3966519 w 7302843"/>
              <a:gd name="connsiteY2" fmla="*/ 210065 h 5511114"/>
              <a:gd name="connsiteX3" fmla="*/ 3262183 w 7302843"/>
              <a:gd name="connsiteY3" fmla="*/ 827903 h 5511114"/>
              <a:gd name="connsiteX4" fmla="*/ 0 w 7302843"/>
              <a:gd name="connsiteY4" fmla="*/ 5498757 h 5511114"/>
              <a:gd name="connsiteX5" fmla="*/ 7290486 w 7302843"/>
              <a:gd name="connsiteY5" fmla="*/ 5511114 h 5511114"/>
              <a:gd name="connsiteX6" fmla="*/ 7302843 w 7302843"/>
              <a:gd name="connsiteY6" fmla="*/ 0 h 5511114"/>
              <a:gd name="connsiteX0" fmla="*/ 7302843 w 7302843"/>
              <a:gd name="connsiteY0" fmla="*/ 0 h 5511114"/>
              <a:gd name="connsiteX1" fmla="*/ 4868562 w 7302843"/>
              <a:gd name="connsiteY1" fmla="*/ 0 h 5511114"/>
              <a:gd name="connsiteX2" fmla="*/ 3966519 w 7302843"/>
              <a:gd name="connsiteY2" fmla="*/ 210065 h 5511114"/>
              <a:gd name="connsiteX3" fmla="*/ 3262183 w 7302843"/>
              <a:gd name="connsiteY3" fmla="*/ 827903 h 5511114"/>
              <a:gd name="connsiteX4" fmla="*/ 0 w 7302843"/>
              <a:gd name="connsiteY4" fmla="*/ 5498757 h 5511114"/>
              <a:gd name="connsiteX5" fmla="*/ 7290486 w 7302843"/>
              <a:gd name="connsiteY5" fmla="*/ 5511114 h 5511114"/>
              <a:gd name="connsiteX6" fmla="*/ 7302843 w 7302843"/>
              <a:gd name="connsiteY6" fmla="*/ 0 h 5511114"/>
              <a:gd name="connsiteX0" fmla="*/ 7302843 w 7302843"/>
              <a:gd name="connsiteY0" fmla="*/ 0 h 5511114"/>
              <a:gd name="connsiteX1" fmla="*/ 4868562 w 7302843"/>
              <a:gd name="connsiteY1" fmla="*/ 0 h 5511114"/>
              <a:gd name="connsiteX2" fmla="*/ 3966519 w 7302843"/>
              <a:gd name="connsiteY2" fmla="*/ 210065 h 5511114"/>
              <a:gd name="connsiteX3" fmla="*/ 3262183 w 7302843"/>
              <a:gd name="connsiteY3" fmla="*/ 827903 h 5511114"/>
              <a:gd name="connsiteX4" fmla="*/ 0 w 7302843"/>
              <a:gd name="connsiteY4" fmla="*/ 5498757 h 5511114"/>
              <a:gd name="connsiteX5" fmla="*/ 7290486 w 7302843"/>
              <a:gd name="connsiteY5" fmla="*/ 5511114 h 5511114"/>
              <a:gd name="connsiteX6" fmla="*/ 7302843 w 7302843"/>
              <a:gd name="connsiteY6" fmla="*/ 0 h 5511114"/>
              <a:gd name="connsiteX0" fmla="*/ 7302843 w 7302843"/>
              <a:gd name="connsiteY0" fmla="*/ 0 h 5511114"/>
              <a:gd name="connsiteX1" fmla="*/ 4906662 w 7302843"/>
              <a:gd name="connsiteY1" fmla="*/ 0 h 5511114"/>
              <a:gd name="connsiteX2" fmla="*/ 3966519 w 7302843"/>
              <a:gd name="connsiteY2" fmla="*/ 210065 h 5511114"/>
              <a:gd name="connsiteX3" fmla="*/ 3262183 w 7302843"/>
              <a:gd name="connsiteY3" fmla="*/ 827903 h 5511114"/>
              <a:gd name="connsiteX4" fmla="*/ 0 w 7302843"/>
              <a:gd name="connsiteY4" fmla="*/ 5498757 h 5511114"/>
              <a:gd name="connsiteX5" fmla="*/ 7290486 w 7302843"/>
              <a:gd name="connsiteY5" fmla="*/ 5511114 h 5511114"/>
              <a:gd name="connsiteX6" fmla="*/ 7302843 w 7302843"/>
              <a:gd name="connsiteY6" fmla="*/ 0 h 5511114"/>
              <a:gd name="connsiteX0" fmla="*/ 7302843 w 7302843"/>
              <a:gd name="connsiteY0" fmla="*/ 0 h 5511114"/>
              <a:gd name="connsiteX1" fmla="*/ 4906662 w 7302843"/>
              <a:gd name="connsiteY1" fmla="*/ 0 h 5511114"/>
              <a:gd name="connsiteX2" fmla="*/ 3966519 w 7302843"/>
              <a:gd name="connsiteY2" fmla="*/ 210065 h 5511114"/>
              <a:gd name="connsiteX3" fmla="*/ 3262183 w 7302843"/>
              <a:gd name="connsiteY3" fmla="*/ 827903 h 5511114"/>
              <a:gd name="connsiteX4" fmla="*/ 0 w 7302843"/>
              <a:gd name="connsiteY4" fmla="*/ 5498757 h 5511114"/>
              <a:gd name="connsiteX5" fmla="*/ 7290486 w 7302843"/>
              <a:gd name="connsiteY5" fmla="*/ 5511114 h 5511114"/>
              <a:gd name="connsiteX6" fmla="*/ 7302843 w 7302843"/>
              <a:gd name="connsiteY6" fmla="*/ 0 h 5511114"/>
              <a:gd name="connsiteX0" fmla="*/ 7302843 w 7302843"/>
              <a:gd name="connsiteY0" fmla="*/ 0 h 5511114"/>
              <a:gd name="connsiteX1" fmla="*/ 4906662 w 7302843"/>
              <a:gd name="connsiteY1" fmla="*/ 0 h 5511114"/>
              <a:gd name="connsiteX2" fmla="*/ 3966519 w 7302843"/>
              <a:gd name="connsiteY2" fmla="*/ 210065 h 5511114"/>
              <a:gd name="connsiteX3" fmla="*/ 3262183 w 7302843"/>
              <a:gd name="connsiteY3" fmla="*/ 827903 h 5511114"/>
              <a:gd name="connsiteX4" fmla="*/ 0 w 7302843"/>
              <a:gd name="connsiteY4" fmla="*/ 5498757 h 5511114"/>
              <a:gd name="connsiteX5" fmla="*/ 7290486 w 7302843"/>
              <a:gd name="connsiteY5" fmla="*/ 5511114 h 5511114"/>
              <a:gd name="connsiteX6" fmla="*/ 7302843 w 7302843"/>
              <a:gd name="connsiteY6" fmla="*/ 0 h 5511114"/>
              <a:gd name="connsiteX0" fmla="*/ 9187302 w 9187302"/>
              <a:gd name="connsiteY0" fmla="*/ 7951 h 5511114"/>
              <a:gd name="connsiteX1" fmla="*/ 4906662 w 9187302"/>
              <a:gd name="connsiteY1" fmla="*/ 0 h 5511114"/>
              <a:gd name="connsiteX2" fmla="*/ 3966519 w 9187302"/>
              <a:gd name="connsiteY2" fmla="*/ 210065 h 5511114"/>
              <a:gd name="connsiteX3" fmla="*/ 3262183 w 9187302"/>
              <a:gd name="connsiteY3" fmla="*/ 827903 h 5511114"/>
              <a:gd name="connsiteX4" fmla="*/ 0 w 9187302"/>
              <a:gd name="connsiteY4" fmla="*/ 5498757 h 5511114"/>
              <a:gd name="connsiteX5" fmla="*/ 7290486 w 9187302"/>
              <a:gd name="connsiteY5" fmla="*/ 5511114 h 5511114"/>
              <a:gd name="connsiteX6" fmla="*/ 9187302 w 9187302"/>
              <a:gd name="connsiteY6" fmla="*/ 7951 h 5511114"/>
              <a:gd name="connsiteX0" fmla="*/ 9187302 w 9190848"/>
              <a:gd name="connsiteY0" fmla="*/ 7951 h 5498757"/>
              <a:gd name="connsiteX1" fmla="*/ 4906662 w 9190848"/>
              <a:gd name="connsiteY1" fmla="*/ 0 h 5498757"/>
              <a:gd name="connsiteX2" fmla="*/ 3966519 w 9190848"/>
              <a:gd name="connsiteY2" fmla="*/ 210065 h 5498757"/>
              <a:gd name="connsiteX3" fmla="*/ 3262183 w 9190848"/>
              <a:gd name="connsiteY3" fmla="*/ 827903 h 5498757"/>
              <a:gd name="connsiteX4" fmla="*/ 0 w 9190848"/>
              <a:gd name="connsiteY4" fmla="*/ 5498757 h 5498757"/>
              <a:gd name="connsiteX5" fmla="*/ 9190848 w 9190848"/>
              <a:gd name="connsiteY5" fmla="*/ 5185111 h 5498757"/>
              <a:gd name="connsiteX6" fmla="*/ 9187302 w 9190848"/>
              <a:gd name="connsiteY6" fmla="*/ 7951 h 5498757"/>
              <a:gd name="connsiteX0" fmla="*/ 8670467 w 8674013"/>
              <a:gd name="connsiteY0" fmla="*/ 7951 h 5185111"/>
              <a:gd name="connsiteX1" fmla="*/ 4389827 w 8674013"/>
              <a:gd name="connsiteY1" fmla="*/ 0 h 5185111"/>
              <a:gd name="connsiteX2" fmla="*/ 3449684 w 8674013"/>
              <a:gd name="connsiteY2" fmla="*/ 210065 h 5185111"/>
              <a:gd name="connsiteX3" fmla="*/ 2745348 w 8674013"/>
              <a:gd name="connsiteY3" fmla="*/ 827903 h 5185111"/>
              <a:gd name="connsiteX4" fmla="*/ 0 w 8674013"/>
              <a:gd name="connsiteY4" fmla="*/ 5148900 h 5185111"/>
              <a:gd name="connsiteX5" fmla="*/ 8674013 w 8674013"/>
              <a:gd name="connsiteY5" fmla="*/ 5185111 h 5185111"/>
              <a:gd name="connsiteX6" fmla="*/ 8670467 w 8674013"/>
              <a:gd name="connsiteY6" fmla="*/ 7951 h 5185111"/>
              <a:gd name="connsiteX0" fmla="*/ 8964666 w 8968212"/>
              <a:gd name="connsiteY0" fmla="*/ 7951 h 5185111"/>
              <a:gd name="connsiteX1" fmla="*/ 4684026 w 8968212"/>
              <a:gd name="connsiteY1" fmla="*/ 0 h 5185111"/>
              <a:gd name="connsiteX2" fmla="*/ 3743883 w 8968212"/>
              <a:gd name="connsiteY2" fmla="*/ 210065 h 5185111"/>
              <a:gd name="connsiteX3" fmla="*/ 3039547 w 8968212"/>
              <a:gd name="connsiteY3" fmla="*/ 827903 h 5185111"/>
              <a:gd name="connsiteX4" fmla="*/ 0 w 8968212"/>
              <a:gd name="connsiteY4" fmla="*/ 5180705 h 5185111"/>
              <a:gd name="connsiteX5" fmla="*/ 8968212 w 8968212"/>
              <a:gd name="connsiteY5" fmla="*/ 5185111 h 5185111"/>
              <a:gd name="connsiteX6" fmla="*/ 8964666 w 8968212"/>
              <a:gd name="connsiteY6" fmla="*/ 7951 h 5185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968212" h="5185111">
                <a:moveTo>
                  <a:pt x="8964666" y="7951"/>
                </a:moveTo>
                <a:lnTo>
                  <a:pt x="4684026" y="0"/>
                </a:lnTo>
                <a:cubicBezTo>
                  <a:pt x="4459545" y="19222"/>
                  <a:pt x="4300795" y="-60411"/>
                  <a:pt x="3743883" y="210065"/>
                </a:cubicBezTo>
                <a:cubicBezTo>
                  <a:pt x="3311396" y="477795"/>
                  <a:pt x="3280676" y="558457"/>
                  <a:pt x="3039547" y="827903"/>
                </a:cubicBezTo>
                <a:lnTo>
                  <a:pt x="0" y="5180705"/>
                </a:lnTo>
                <a:lnTo>
                  <a:pt x="8968212" y="5185111"/>
                </a:lnTo>
                <a:lnTo>
                  <a:pt x="8964666" y="79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9671AB9-A796-6741-9BB2-D08919AC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fld id="{1008BCCB-6E81-094D-9C1B-C07C1D57F103}" type="slidenum">
              <a:rPr lang="en-US" smtClean="0"/>
              <a:pPr/>
              <a:t>4</a:t>
            </a:fld>
            <a:r>
              <a:rPr lang="en-US"/>
              <a:t>   |   </a:t>
            </a:r>
            <a:fld id="{89D56CB5-6357-384E-B0AD-9A4FA84250A9}" type="datetime1">
              <a:rPr lang="en-US" smtClean="0"/>
              <a:pPr/>
              <a:t>9/29/20</a:t>
            </a:fld>
            <a:r>
              <a:rPr lang="en-US"/>
              <a:t>   |   Valmont Industries, Inc.</a:t>
            </a:r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6381CD8-6D0A-4243-AB5B-7376EFDEE6B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49" r="8126"/>
          <a:stretch/>
        </p:blipFill>
        <p:spPr>
          <a:xfrm>
            <a:off x="0" y="5960446"/>
            <a:ext cx="12188952" cy="13982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CA21808-F995-EF4E-821B-7FDD674B3BD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2353" y="6414099"/>
            <a:ext cx="1216152" cy="245461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13A0EE6-0DD2-274F-9605-76D9823BB985}"/>
              </a:ext>
            </a:extLst>
          </p:cNvPr>
          <p:cNvSpPr txBox="1">
            <a:spLocks/>
          </p:cNvSpPr>
          <p:nvPr/>
        </p:nvSpPr>
        <p:spPr>
          <a:xfrm>
            <a:off x="400252" y="909809"/>
            <a:ext cx="11520356" cy="1325563"/>
          </a:xfrm>
          <a:prstGeom prst="rect">
            <a:avLst/>
          </a:prstGeom>
          <a:effectLst>
            <a:outerShdw blurRad="114300" dist="38100" dir="2700000" algn="tl" rotWithShape="0">
              <a:prstClr val="black">
                <a:alpha val="74000"/>
              </a:prstClr>
            </a:outerShdw>
          </a:effectLst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 Regular"/>
                <a:ea typeface="+mj-ea"/>
                <a:cs typeface="+mj-cs"/>
              </a:defRPr>
            </a:lvl1pPr>
          </a:lstStyle>
          <a:p>
            <a:r>
              <a:rPr lang="en-US" sz="4500" b="1" cap="all" dirty="0">
                <a:solidFill>
                  <a:schemeClr val="bg2"/>
                </a:solidFill>
                <a:latin typeface="+mj-lt"/>
              </a:rPr>
              <a:t>VALLEY HISTORY:</a:t>
            </a:r>
          </a:p>
          <a:p>
            <a:r>
              <a:rPr lang="en-US" sz="4000" b="1" cap="all" dirty="0">
                <a:solidFill>
                  <a:schemeClr val="bg1"/>
                </a:solidFill>
                <a:latin typeface="+mj-lt"/>
              </a:rPr>
              <a:t>THE Pioneer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B18BC5D-D329-EE49-9D8B-BE638AD7B090}"/>
              </a:ext>
            </a:extLst>
          </p:cNvPr>
          <p:cNvCxnSpPr>
            <a:cxnSpLocks/>
          </p:cNvCxnSpPr>
          <p:nvPr/>
        </p:nvCxnSpPr>
        <p:spPr>
          <a:xfrm>
            <a:off x="0" y="2314147"/>
            <a:ext cx="4759569" cy="0"/>
          </a:xfrm>
          <a:prstGeom prst="line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582E2C5-6064-8642-AA18-7C7A493529D5}"/>
              </a:ext>
            </a:extLst>
          </p:cNvPr>
          <p:cNvSpPr txBox="1"/>
          <p:nvPr/>
        </p:nvSpPr>
        <p:spPr>
          <a:xfrm>
            <a:off x="400252" y="2719754"/>
            <a:ext cx="447821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solidFill>
                  <a:schemeClr val="bg1"/>
                </a:solidFill>
                <a:latin typeface="Arial" panose="020B0604020202020204" pitchFamily="34" charset="0"/>
              </a:rPr>
              <a:t>The Valley story is </a:t>
            </a:r>
            <a:br>
              <a:rPr lang="en-US" sz="3000" dirty="0">
                <a:solidFill>
                  <a:schemeClr val="bg1"/>
                </a:solidFill>
                <a:latin typeface="Arial" panose="020B0604020202020204" pitchFamily="34" charset="0"/>
              </a:rPr>
            </a:br>
            <a:r>
              <a:rPr lang="en-US" sz="3000" dirty="0">
                <a:solidFill>
                  <a:schemeClr val="bg1"/>
                </a:solidFill>
                <a:latin typeface="Arial" panose="020B0604020202020204" pitchFamily="34" charset="0"/>
              </a:rPr>
              <a:t>one of innovation </a:t>
            </a:r>
            <a:br>
              <a:rPr lang="en-US" sz="3000" dirty="0">
                <a:solidFill>
                  <a:schemeClr val="bg1"/>
                </a:solidFill>
                <a:latin typeface="Arial" panose="020B0604020202020204" pitchFamily="34" charset="0"/>
              </a:rPr>
            </a:br>
            <a:r>
              <a:rPr lang="en-US" sz="3000" dirty="0">
                <a:solidFill>
                  <a:schemeClr val="bg1"/>
                </a:solidFill>
                <a:latin typeface="Arial" panose="020B0604020202020204" pitchFamily="34" charset="0"/>
              </a:rPr>
              <a:t>and efficiency in </a:t>
            </a:r>
            <a:br>
              <a:rPr lang="en-US" sz="3000" dirty="0">
                <a:solidFill>
                  <a:schemeClr val="bg1"/>
                </a:solidFill>
                <a:latin typeface="Arial" panose="020B0604020202020204" pitchFamily="34" charset="0"/>
              </a:rPr>
            </a:br>
            <a:r>
              <a:rPr lang="en-US" sz="3000" dirty="0">
                <a:solidFill>
                  <a:schemeClr val="bg1"/>
                </a:solidFill>
                <a:latin typeface="Arial" panose="020B0604020202020204" pitchFamily="34" charset="0"/>
              </a:rPr>
              <a:t>20th-century agriculture</a:t>
            </a:r>
          </a:p>
          <a:p>
            <a:endParaRPr lang="en-US" sz="3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B11B30BA-ACA0-B346-AE9C-7DBF21B345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7440987"/>
              </p:ext>
            </p:extLst>
          </p:nvPr>
        </p:nvGraphicFramePr>
        <p:xfrm>
          <a:off x="6501023" y="2719754"/>
          <a:ext cx="5419585" cy="31535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3432">
                  <a:extLst>
                    <a:ext uri="{9D8B030D-6E8A-4147-A177-3AD203B41FA5}">
                      <a16:colId xmlns:a16="http://schemas.microsoft.com/office/drawing/2014/main" val="1008838869"/>
                    </a:ext>
                  </a:extLst>
                </a:gridCol>
                <a:gridCol w="3906153">
                  <a:extLst>
                    <a:ext uri="{9D8B030D-6E8A-4147-A177-3AD203B41FA5}">
                      <a16:colId xmlns:a16="http://schemas.microsoft.com/office/drawing/2014/main" val="1451301998"/>
                    </a:ext>
                  </a:extLst>
                </a:gridCol>
              </a:tblGrid>
              <a:tr h="1576755">
                <a:tc>
                  <a:txBody>
                    <a:bodyPr/>
                    <a:lstStyle/>
                    <a:p>
                      <a:r>
                        <a:rPr lang="en-US" sz="3000" b="1" i="0" dirty="0">
                          <a:solidFill>
                            <a:schemeClr val="tx2"/>
                          </a:solidFill>
                          <a:latin typeface="+mn-lt"/>
                        </a:rPr>
                        <a:t>1946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3000" b="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rPr>
                        <a:t>Robert Daugherty buys Valley Manufacturing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5937425"/>
                  </a:ext>
                </a:extLst>
              </a:tr>
              <a:tr h="1576755">
                <a:tc>
                  <a:txBody>
                    <a:bodyPr/>
                    <a:lstStyle/>
                    <a:p>
                      <a:r>
                        <a:rPr lang="en-US" sz="3000" b="1" i="0" dirty="0">
                          <a:solidFill>
                            <a:schemeClr val="tx2"/>
                          </a:solidFill>
                          <a:latin typeface="+mn-lt"/>
                        </a:rPr>
                        <a:t>1947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30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rPr>
                        <a:t>A prototype center pivot irrigation machine is developed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056783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DECB7D3B-C9F5-B84A-B228-24F1AC1743E1}"/>
              </a:ext>
            </a:extLst>
          </p:cNvPr>
          <p:cNvSpPr txBox="1"/>
          <p:nvPr/>
        </p:nvSpPr>
        <p:spPr>
          <a:xfrm>
            <a:off x="-135172" y="687787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</a:t>
            </a:r>
          </a:p>
        </p:txBody>
      </p:sp>
    </p:spTree>
    <p:extLst>
      <p:ext uri="{BB962C8B-B14F-4D97-AF65-F5344CB8AC3E}">
        <p14:creationId xmlns:p14="http://schemas.microsoft.com/office/powerpoint/2010/main" val="11556911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5B2FA93-E851-B140-B099-F3298FD6C82A}"/>
              </a:ext>
            </a:extLst>
          </p:cNvPr>
          <p:cNvSpPr/>
          <p:nvPr/>
        </p:nvSpPr>
        <p:spPr>
          <a:xfrm>
            <a:off x="6350" y="1"/>
            <a:ext cx="12179300" cy="198782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CB8B59E5-220D-9C43-8086-E9B72044FE95}"/>
              </a:ext>
            </a:extLst>
          </p:cNvPr>
          <p:cNvSpPr/>
          <p:nvPr/>
        </p:nvSpPr>
        <p:spPr>
          <a:xfrm>
            <a:off x="4882807" y="1352302"/>
            <a:ext cx="7302843" cy="5511114"/>
          </a:xfrm>
          <a:custGeom>
            <a:avLst/>
            <a:gdLst>
              <a:gd name="connsiteX0" fmla="*/ 7302843 w 7302843"/>
              <a:gd name="connsiteY0" fmla="*/ 0 h 5511114"/>
              <a:gd name="connsiteX1" fmla="*/ 4868562 w 7302843"/>
              <a:gd name="connsiteY1" fmla="*/ 0 h 5511114"/>
              <a:gd name="connsiteX2" fmla="*/ 3966519 w 7302843"/>
              <a:gd name="connsiteY2" fmla="*/ 210065 h 5511114"/>
              <a:gd name="connsiteX3" fmla="*/ 3262183 w 7302843"/>
              <a:gd name="connsiteY3" fmla="*/ 827903 h 5511114"/>
              <a:gd name="connsiteX4" fmla="*/ 0 w 7302843"/>
              <a:gd name="connsiteY4" fmla="*/ 5498757 h 5511114"/>
              <a:gd name="connsiteX5" fmla="*/ 7290486 w 7302843"/>
              <a:gd name="connsiteY5" fmla="*/ 5511114 h 5511114"/>
              <a:gd name="connsiteX6" fmla="*/ 7302843 w 7302843"/>
              <a:gd name="connsiteY6" fmla="*/ 0 h 5511114"/>
              <a:gd name="connsiteX0" fmla="*/ 7302843 w 7302843"/>
              <a:gd name="connsiteY0" fmla="*/ 0 h 5511114"/>
              <a:gd name="connsiteX1" fmla="*/ 4868562 w 7302843"/>
              <a:gd name="connsiteY1" fmla="*/ 0 h 5511114"/>
              <a:gd name="connsiteX2" fmla="*/ 3966519 w 7302843"/>
              <a:gd name="connsiteY2" fmla="*/ 210065 h 5511114"/>
              <a:gd name="connsiteX3" fmla="*/ 3262183 w 7302843"/>
              <a:gd name="connsiteY3" fmla="*/ 827903 h 5511114"/>
              <a:gd name="connsiteX4" fmla="*/ 0 w 7302843"/>
              <a:gd name="connsiteY4" fmla="*/ 5498757 h 5511114"/>
              <a:gd name="connsiteX5" fmla="*/ 7290486 w 7302843"/>
              <a:gd name="connsiteY5" fmla="*/ 5511114 h 5511114"/>
              <a:gd name="connsiteX6" fmla="*/ 7302843 w 7302843"/>
              <a:gd name="connsiteY6" fmla="*/ 0 h 5511114"/>
              <a:gd name="connsiteX0" fmla="*/ 7302843 w 7302843"/>
              <a:gd name="connsiteY0" fmla="*/ 0 h 5511114"/>
              <a:gd name="connsiteX1" fmla="*/ 4868562 w 7302843"/>
              <a:gd name="connsiteY1" fmla="*/ 0 h 5511114"/>
              <a:gd name="connsiteX2" fmla="*/ 3966519 w 7302843"/>
              <a:gd name="connsiteY2" fmla="*/ 210065 h 5511114"/>
              <a:gd name="connsiteX3" fmla="*/ 3262183 w 7302843"/>
              <a:gd name="connsiteY3" fmla="*/ 827903 h 5511114"/>
              <a:gd name="connsiteX4" fmla="*/ 0 w 7302843"/>
              <a:gd name="connsiteY4" fmla="*/ 5498757 h 5511114"/>
              <a:gd name="connsiteX5" fmla="*/ 7290486 w 7302843"/>
              <a:gd name="connsiteY5" fmla="*/ 5511114 h 5511114"/>
              <a:gd name="connsiteX6" fmla="*/ 7302843 w 7302843"/>
              <a:gd name="connsiteY6" fmla="*/ 0 h 5511114"/>
              <a:gd name="connsiteX0" fmla="*/ 7302843 w 7302843"/>
              <a:gd name="connsiteY0" fmla="*/ 0 h 5511114"/>
              <a:gd name="connsiteX1" fmla="*/ 4868562 w 7302843"/>
              <a:gd name="connsiteY1" fmla="*/ 0 h 5511114"/>
              <a:gd name="connsiteX2" fmla="*/ 3966519 w 7302843"/>
              <a:gd name="connsiteY2" fmla="*/ 210065 h 5511114"/>
              <a:gd name="connsiteX3" fmla="*/ 3262183 w 7302843"/>
              <a:gd name="connsiteY3" fmla="*/ 827903 h 5511114"/>
              <a:gd name="connsiteX4" fmla="*/ 0 w 7302843"/>
              <a:gd name="connsiteY4" fmla="*/ 5498757 h 5511114"/>
              <a:gd name="connsiteX5" fmla="*/ 7290486 w 7302843"/>
              <a:gd name="connsiteY5" fmla="*/ 5511114 h 5511114"/>
              <a:gd name="connsiteX6" fmla="*/ 7302843 w 7302843"/>
              <a:gd name="connsiteY6" fmla="*/ 0 h 5511114"/>
              <a:gd name="connsiteX0" fmla="*/ 7302843 w 7302843"/>
              <a:gd name="connsiteY0" fmla="*/ 0 h 5511114"/>
              <a:gd name="connsiteX1" fmla="*/ 4868562 w 7302843"/>
              <a:gd name="connsiteY1" fmla="*/ 0 h 5511114"/>
              <a:gd name="connsiteX2" fmla="*/ 3966519 w 7302843"/>
              <a:gd name="connsiteY2" fmla="*/ 210065 h 5511114"/>
              <a:gd name="connsiteX3" fmla="*/ 3262183 w 7302843"/>
              <a:gd name="connsiteY3" fmla="*/ 827903 h 5511114"/>
              <a:gd name="connsiteX4" fmla="*/ 0 w 7302843"/>
              <a:gd name="connsiteY4" fmla="*/ 5498757 h 5511114"/>
              <a:gd name="connsiteX5" fmla="*/ 7290486 w 7302843"/>
              <a:gd name="connsiteY5" fmla="*/ 5511114 h 5511114"/>
              <a:gd name="connsiteX6" fmla="*/ 7302843 w 7302843"/>
              <a:gd name="connsiteY6" fmla="*/ 0 h 5511114"/>
              <a:gd name="connsiteX0" fmla="*/ 7302843 w 7302843"/>
              <a:gd name="connsiteY0" fmla="*/ 0 h 5511114"/>
              <a:gd name="connsiteX1" fmla="*/ 4868562 w 7302843"/>
              <a:gd name="connsiteY1" fmla="*/ 0 h 5511114"/>
              <a:gd name="connsiteX2" fmla="*/ 3966519 w 7302843"/>
              <a:gd name="connsiteY2" fmla="*/ 210065 h 5511114"/>
              <a:gd name="connsiteX3" fmla="*/ 3262183 w 7302843"/>
              <a:gd name="connsiteY3" fmla="*/ 827903 h 5511114"/>
              <a:gd name="connsiteX4" fmla="*/ 0 w 7302843"/>
              <a:gd name="connsiteY4" fmla="*/ 5498757 h 5511114"/>
              <a:gd name="connsiteX5" fmla="*/ 7290486 w 7302843"/>
              <a:gd name="connsiteY5" fmla="*/ 5511114 h 5511114"/>
              <a:gd name="connsiteX6" fmla="*/ 7302843 w 7302843"/>
              <a:gd name="connsiteY6" fmla="*/ 0 h 5511114"/>
              <a:gd name="connsiteX0" fmla="*/ 7302843 w 7302843"/>
              <a:gd name="connsiteY0" fmla="*/ 0 h 5511114"/>
              <a:gd name="connsiteX1" fmla="*/ 4906662 w 7302843"/>
              <a:gd name="connsiteY1" fmla="*/ 0 h 5511114"/>
              <a:gd name="connsiteX2" fmla="*/ 3966519 w 7302843"/>
              <a:gd name="connsiteY2" fmla="*/ 210065 h 5511114"/>
              <a:gd name="connsiteX3" fmla="*/ 3262183 w 7302843"/>
              <a:gd name="connsiteY3" fmla="*/ 827903 h 5511114"/>
              <a:gd name="connsiteX4" fmla="*/ 0 w 7302843"/>
              <a:gd name="connsiteY4" fmla="*/ 5498757 h 5511114"/>
              <a:gd name="connsiteX5" fmla="*/ 7290486 w 7302843"/>
              <a:gd name="connsiteY5" fmla="*/ 5511114 h 5511114"/>
              <a:gd name="connsiteX6" fmla="*/ 7302843 w 7302843"/>
              <a:gd name="connsiteY6" fmla="*/ 0 h 5511114"/>
              <a:gd name="connsiteX0" fmla="*/ 7302843 w 7302843"/>
              <a:gd name="connsiteY0" fmla="*/ 0 h 5511114"/>
              <a:gd name="connsiteX1" fmla="*/ 4906662 w 7302843"/>
              <a:gd name="connsiteY1" fmla="*/ 0 h 5511114"/>
              <a:gd name="connsiteX2" fmla="*/ 3966519 w 7302843"/>
              <a:gd name="connsiteY2" fmla="*/ 210065 h 5511114"/>
              <a:gd name="connsiteX3" fmla="*/ 3262183 w 7302843"/>
              <a:gd name="connsiteY3" fmla="*/ 827903 h 5511114"/>
              <a:gd name="connsiteX4" fmla="*/ 0 w 7302843"/>
              <a:gd name="connsiteY4" fmla="*/ 5498757 h 5511114"/>
              <a:gd name="connsiteX5" fmla="*/ 7290486 w 7302843"/>
              <a:gd name="connsiteY5" fmla="*/ 5511114 h 5511114"/>
              <a:gd name="connsiteX6" fmla="*/ 7302843 w 7302843"/>
              <a:gd name="connsiteY6" fmla="*/ 0 h 5511114"/>
              <a:gd name="connsiteX0" fmla="*/ 7302843 w 7302843"/>
              <a:gd name="connsiteY0" fmla="*/ 0 h 5511114"/>
              <a:gd name="connsiteX1" fmla="*/ 4906662 w 7302843"/>
              <a:gd name="connsiteY1" fmla="*/ 0 h 5511114"/>
              <a:gd name="connsiteX2" fmla="*/ 3966519 w 7302843"/>
              <a:gd name="connsiteY2" fmla="*/ 210065 h 5511114"/>
              <a:gd name="connsiteX3" fmla="*/ 3262183 w 7302843"/>
              <a:gd name="connsiteY3" fmla="*/ 827903 h 5511114"/>
              <a:gd name="connsiteX4" fmla="*/ 0 w 7302843"/>
              <a:gd name="connsiteY4" fmla="*/ 5498757 h 5511114"/>
              <a:gd name="connsiteX5" fmla="*/ 7290486 w 7302843"/>
              <a:gd name="connsiteY5" fmla="*/ 5511114 h 5511114"/>
              <a:gd name="connsiteX6" fmla="*/ 7302843 w 7302843"/>
              <a:gd name="connsiteY6" fmla="*/ 0 h 5511114"/>
              <a:gd name="connsiteX0" fmla="*/ 7302843 w 7302843"/>
              <a:gd name="connsiteY0" fmla="*/ 0 h 5511114"/>
              <a:gd name="connsiteX1" fmla="*/ 4906662 w 7302843"/>
              <a:gd name="connsiteY1" fmla="*/ 0 h 5511114"/>
              <a:gd name="connsiteX2" fmla="*/ 3966519 w 7302843"/>
              <a:gd name="connsiteY2" fmla="*/ 210065 h 5511114"/>
              <a:gd name="connsiteX3" fmla="*/ 3262183 w 7302843"/>
              <a:gd name="connsiteY3" fmla="*/ 827903 h 5511114"/>
              <a:gd name="connsiteX4" fmla="*/ 0 w 7302843"/>
              <a:gd name="connsiteY4" fmla="*/ 5498757 h 5511114"/>
              <a:gd name="connsiteX5" fmla="*/ 7290486 w 7302843"/>
              <a:gd name="connsiteY5" fmla="*/ 5511114 h 5511114"/>
              <a:gd name="connsiteX6" fmla="*/ 7302843 w 7302843"/>
              <a:gd name="connsiteY6" fmla="*/ 0 h 5511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02843" h="5511114">
                <a:moveTo>
                  <a:pt x="7302843" y="0"/>
                </a:moveTo>
                <a:lnTo>
                  <a:pt x="4906662" y="0"/>
                </a:lnTo>
                <a:cubicBezTo>
                  <a:pt x="4682181" y="19222"/>
                  <a:pt x="4466281" y="-35011"/>
                  <a:pt x="3966519" y="210065"/>
                </a:cubicBezTo>
                <a:cubicBezTo>
                  <a:pt x="3534032" y="477795"/>
                  <a:pt x="3503312" y="558457"/>
                  <a:pt x="3262183" y="827903"/>
                </a:cubicBezTo>
                <a:lnTo>
                  <a:pt x="0" y="5498757"/>
                </a:lnTo>
                <a:lnTo>
                  <a:pt x="7290486" y="5511114"/>
                </a:lnTo>
                <a:lnTo>
                  <a:pt x="7302843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60A8651-26DC-9845-A8BE-7E0AECA64C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963249"/>
            <a:ext cx="12192000" cy="901700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AFA5966-517D-CF46-8B3C-6D4CF05BD2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fld id="{1008BCCB-6E81-094D-9C1B-C07C1D57F103}" type="slidenum">
              <a:rPr lang="en-US" smtClean="0"/>
              <a:pPr/>
              <a:t>5</a:t>
            </a:fld>
            <a:r>
              <a:rPr lang="en-US"/>
              <a:t>   |   </a:t>
            </a:r>
            <a:fld id="{89D56CB5-6357-384E-B0AD-9A4FA84250A9}" type="datetime1">
              <a:rPr lang="en-US" smtClean="0"/>
              <a:pPr/>
              <a:t>9/29/20</a:t>
            </a:fld>
            <a:r>
              <a:rPr lang="en-US"/>
              <a:t>   |   Valmont Industries, Inc.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531F1BD-183B-B34E-B288-C3B9E63F6E2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2353" y="6414099"/>
            <a:ext cx="1216152" cy="245462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7F4ECBE-2443-7F45-B7C7-DF44DC4BEA7A}"/>
              </a:ext>
            </a:extLst>
          </p:cNvPr>
          <p:cNvSpPr txBox="1">
            <a:spLocks/>
          </p:cNvSpPr>
          <p:nvPr/>
        </p:nvSpPr>
        <p:spPr>
          <a:xfrm>
            <a:off x="400252" y="476055"/>
            <a:ext cx="11520356" cy="1325563"/>
          </a:xfrm>
          <a:prstGeom prst="rect">
            <a:avLst/>
          </a:prstGeom>
          <a:effectLst/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 Regular"/>
                <a:ea typeface="+mj-ea"/>
                <a:cs typeface="+mj-cs"/>
              </a:defRPr>
            </a:lvl1pPr>
          </a:lstStyle>
          <a:p>
            <a:r>
              <a:rPr lang="en-US" sz="4500" b="1" cap="all" dirty="0">
                <a:solidFill>
                  <a:schemeClr val="bg2"/>
                </a:solidFill>
                <a:latin typeface="+mj-lt"/>
              </a:rPr>
              <a:t>VALLEY HISTORY:</a:t>
            </a:r>
          </a:p>
          <a:p>
            <a:r>
              <a:rPr lang="en-US" sz="4000" b="1" cap="all" dirty="0">
                <a:solidFill>
                  <a:schemeClr val="bg1"/>
                </a:solidFill>
                <a:latin typeface="+mj-lt"/>
              </a:rPr>
              <a:t>THE Pioneer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AB88D57-02BF-E94A-BBA2-F11C68776A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3762995"/>
              </p:ext>
            </p:extLst>
          </p:nvPr>
        </p:nvGraphicFramePr>
        <p:xfrm>
          <a:off x="487085" y="2368061"/>
          <a:ext cx="5419585" cy="38074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3432">
                  <a:extLst>
                    <a:ext uri="{9D8B030D-6E8A-4147-A177-3AD203B41FA5}">
                      <a16:colId xmlns:a16="http://schemas.microsoft.com/office/drawing/2014/main" val="1008838869"/>
                    </a:ext>
                  </a:extLst>
                </a:gridCol>
                <a:gridCol w="3906153">
                  <a:extLst>
                    <a:ext uri="{9D8B030D-6E8A-4147-A177-3AD203B41FA5}">
                      <a16:colId xmlns:a16="http://schemas.microsoft.com/office/drawing/2014/main" val="1451301998"/>
                    </a:ext>
                  </a:extLst>
                </a:gridCol>
              </a:tblGrid>
              <a:tr h="2230651">
                <a:tc>
                  <a:txBody>
                    <a:bodyPr/>
                    <a:lstStyle/>
                    <a:p>
                      <a:r>
                        <a:rPr lang="en-US" sz="3000" b="1" i="0" dirty="0">
                          <a:solidFill>
                            <a:schemeClr val="tx2"/>
                          </a:solidFill>
                          <a:latin typeface="+mn-lt"/>
                        </a:rPr>
                        <a:t>1954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3000" b="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rPr>
                        <a:t>Daugherty purchases the center pivot patent and Valley engineers refine it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5937425"/>
                  </a:ext>
                </a:extLst>
              </a:tr>
              <a:tr h="1576755">
                <a:tc>
                  <a:txBody>
                    <a:bodyPr/>
                    <a:lstStyle/>
                    <a:p>
                      <a:r>
                        <a:rPr lang="en-US" sz="3000" b="1" i="0" dirty="0">
                          <a:solidFill>
                            <a:schemeClr val="tx2"/>
                          </a:solidFill>
                          <a:latin typeface="+mn-lt"/>
                        </a:rPr>
                        <a:t>1950s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30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rPr>
                        <a:t>Conversion from hydraulic power to electric power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0567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25485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EE75FE0-42B7-9E45-BE9E-31DA6018650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57160" y="-9144"/>
            <a:ext cx="4434840" cy="228738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138FBF9-7963-2B40-B1F5-FD1B6B75093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3739" y="2278049"/>
            <a:ext cx="4636369" cy="237744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50AD832-8E3B-CB43-B753-BC27FC6CF6F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54240" y="4544568"/>
            <a:ext cx="4935868" cy="231343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03A1DED-87B6-6449-B77F-6BCE92F8A6D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8017099" cy="6858000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F5D0EC0-7DFE-084F-8785-E7E2446CF7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fld id="{1008BCCB-6E81-094D-9C1B-C07C1D57F103}" type="slidenum">
              <a:rPr lang="en-US" smtClean="0"/>
              <a:pPr/>
              <a:t>6</a:t>
            </a:fld>
            <a:r>
              <a:rPr lang="en-US" dirty="0"/>
              <a:t>   |   </a:t>
            </a:r>
            <a:fld id="{89D56CB5-6357-384E-B0AD-9A4FA84250A9}" type="datetime1">
              <a:rPr lang="en-US" smtClean="0"/>
              <a:pPr/>
              <a:t>9/29/20</a:t>
            </a:fld>
            <a:r>
              <a:rPr lang="en-US" dirty="0"/>
              <a:t>   |   Valmont Industries, Inc.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C4A38BB-6D94-7D44-B454-48BE4F8F87F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78933" y="6414099"/>
            <a:ext cx="1216152" cy="245461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A37E45FC-B694-0A45-B691-EC3C5BEDF939}"/>
              </a:ext>
            </a:extLst>
          </p:cNvPr>
          <p:cNvSpPr txBox="1">
            <a:spLocks/>
          </p:cNvSpPr>
          <p:nvPr/>
        </p:nvSpPr>
        <p:spPr>
          <a:xfrm>
            <a:off x="447144" y="339970"/>
            <a:ext cx="6539810" cy="1860234"/>
          </a:xfrm>
          <a:prstGeom prst="rect">
            <a:avLst/>
          </a:prstGeom>
          <a:effectLst/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 Regular"/>
                <a:ea typeface="+mj-ea"/>
                <a:cs typeface="+mj-cs"/>
              </a:defRPr>
            </a:lvl1pPr>
          </a:lstStyle>
          <a:p>
            <a:r>
              <a:rPr lang="en-US" sz="4500" b="1" cap="all" dirty="0">
                <a:solidFill>
                  <a:schemeClr val="bg2"/>
                </a:solidFill>
                <a:latin typeface="+mj-lt"/>
              </a:rPr>
              <a:t>VALLEY HISTORY:</a:t>
            </a:r>
          </a:p>
          <a:p>
            <a:r>
              <a:rPr lang="en-US" sz="4000" b="1" cap="all" dirty="0">
                <a:solidFill>
                  <a:schemeClr val="bg1"/>
                </a:solidFill>
                <a:latin typeface="+mj-lt"/>
              </a:rPr>
              <a:t>Continuous innovation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EF160A5-3647-7944-A64F-E2EBD464A74F}"/>
              </a:ext>
            </a:extLst>
          </p:cNvPr>
          <p:cNvCxnSpPr>
            <a:cxnSpLocks/>
          </p:cNvCxnSpPr>
          <p:nvPr/>
        </p:nvCxnSpPr>
        <p:spPr>
          <a:xfrm>
            <a:off x="0" y="2314147"/>
            <a:ext cx="5931877" cy="0"/>
          </a:xfrm>
          <a:prstGeom prst="line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C998D785-BAE6-594A-BE45-4CB2B830BA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7694416"/>
              </p:ext>
            </p:extLst>
          </p:nvPr>
        </p:nvGraphicFramePr>
        <p:xfrm>
          <a:off x="463639" y="2719754"/>
          <a:ext cx="6839838" cy="358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4453">
                  <a:extLst>
                    <a:ext uri="{9D8B030D-6E8A-4147-A177-3AD203B41FA5}">
                      <a16:colId xmlns:a16="http://schemas.microsoft.com/office/drawing/2014/main" val="1008838869"/>
                    </a:ext>
                  </a:extLst>
                </a:gridCol>
                <a:gridCol w="5275385">
                  <a:extLst>
                    <a:ext uri="{9D8B030D-6E8A-4147-A177-3AD203B41FA5}">
                      <a16:colId xmlns:a16="http://schemas.microsoft.com/office/drawing/2014/main" val="1451301998"/>
                    </a:ext>
                  </a:extLst>
                </a:gridCol>
              </a:tblGrid>
              <a:tr h="1310970">
                <a:tc>
                  <a:txBody>
                    <a:bodyPr/>
                    <a:lstStyle/>
                    <a:p>
                      <a:r>
                        <a:rPr lang="en-US" sz="3000" b="1" i="0" dirty="0">
                          <a:solidFill>
                            <a:schemeClr val="bg2"/>
                          </a:solidFill>
                          <a:latin typeface="+mn-lt"/>
                        </a:rPr>
                        <a:t>1970s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US" sz="3000" b="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</a:rPr>
                        <a:t>Corner machines for pivots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en-US" sz="3000" b="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</a:rPr>
                        <a:t>The Valley gearbox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5937425"/>
                  </a:ext>
                </a:extLst>
              </a:tr>
              <a:tr h="2269432">
                <a:tc>
                  <a:txBody>
                    <a:bodyPr/>
                    <a:lstStyle/>
                    <a:p>
                      <a:r>
                        <a:rPr lang="en-US" sz="3000" b="1" i="0" dirty="0">
                          <a:solidFill>
                            <a:schemeClr val="bg2"/>
                          </a:solidFill>
                          <a:latin typeface="+mn-lt"/>
                        </a:rPr>
                        <a:t>1980s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30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</a:rPr>
                        <a:t>cams</a:t>
                      </a:r>
                      <a:r>
                        <a:rPr lang="en-US" sz="2500" baseline="300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</a:rPr>
                        <a:t>™</a:t>
                      </a:r>
                      <a:r>
                        <a:rPr lang="en-US" sz="30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</a:rPr>
                        <a:t> Control Panel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3000" baseline="0" dirty="0" err="1">
                          <a:solidFill>
                            <a:schemeClr val="bg1"/>
                          </a:solidFill>
                          <a:latin typeface="Arial" panose="020B0604020202020204" pitchFamily="34" charset="0"/>
                        </a:rPr>
                        <a:t>Valmonitor</a:t>
                      </a:r>
                      <a:r>
                        <a:rPr lang="en-US" sz="30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</a:rPr>
                        <a:t> Remote Management System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3000" baseline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</a:rPr>
                        <a:t>Linear machines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0567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7529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5F8B0D69-DA33-E64C-8A7A-7E2146BCC80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00798"/>
            <a:ext cx="9235803" cy="6157202"/>
          </a:xfrm>
          <a:prstGeom prst="rect">
            <a:avLst/>
          </a:prstGeom>
          <a:noFill/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9DBC237C-2F1C-314A-8D9B-1C3A2932CF64}"/>
              </a:ext>
            </a:extLst>
          </p:cNvPr>
          <p:cNvSpPr/>
          <p:nvPr/>
        </p:nvSpPr>
        <p:spPr>
          <a:xfrm>
            <a:off x="0" y="0"/>
            <a:ext cx="10287000" cy="4689566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48000">
                <a:schemeClr val="bg1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FC93DFD-B52C-9C4B-A20F-D0BD7C1E267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654" t="-2" r="7848" b="5920"/>
          <a:stretch/>
        </p:blipFill>
        <p:spPr>
          <a:xfrm>
            <a:off x="6411606" y="0"/>
            <a:ext cx="5780394" cy="6858000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6C0D215-5C76-7F45-850C-1D096C7C78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fld id="{1008BCCB-6E81-094D-9C1B-C07C1D57F103}" type="slidenum">
              <a:rPr lang="en-US" smtClean="0"/>
              <a:pPr/>
              <a:t>7</a:t>
            </a:fld>
            <a:r>
              <a:rPr lang="en-US"/>
              <a:t>   |   </a:t>
            </a:r>
            <a:fld id="{89D56CB5-6357-384E-B0AD-9A4FA84250A9}" type="datetime1">
              <a:rPr lang="en-US" smtClean="0"/>
              <a:pPr/>
              <a:t>9/29/20</a:t>
            </a:fld>
            <a:r>
              <a:rPr lang="en-US"/>
              <a:t>   |   Valmont Industries, Inc.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8DF8E77-A943-BE43-8338-90B2D335484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2353" y="6414099"/>
            <a:ext cx="1216152" cy="245461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958CF13A-019F-CF44-AF7D-41173C22A321}"/>
              </a:ext>
            </a:extLst>
          </p:cNvPr>
          <p:cNvSpPr txBox="1">
            <a:spLocks/>
          </p:cNvSpPr>
          <p:nvPr/>
        </p:nvSpPr>
        <p:spPr>
          <a:xfrm>
            <a:off x="447144" y="375139"/>
            <a:ext cx="6539810" cy="1860234"/>
          </a:xfrm>
          <a:prstGeom prst="rect">
            <a:avLst/>
          </a:prstGeom>
          <a:effectLst/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 Regular"/>
                <a:ea typeface="+mj-ea"/>
                <a:cs typeface="+mj-cs"/>
              </a:defRPr>
            </a:lvl1pPr>
          </a:lstStyle>
          <a:p>
            <a:r>
              <a:rPr lang="en-US" sz="4500" b="1" cap="all" dirty="0">
                <a:solidFill>
                  <a:schemeClr val="accent4"/>
                </a:solidFill>
                <a:latin typeface="+mj-lt"/>
              </a:rPr>
              <a:t>VALLEY HISTORY:</a:t>
            </a:r>
          </a:p>
          <a:p>
            <a:r>
              <a:rPr lang="en-US" sz="4000" b="1" cap="all" dirty="0">
                <a:solidFill>
                  <a:schemeClr val="accent3"/>
                </a:solidFill>
                <a:latin typeface="+mj-lt"/>
              </a:rPr>
              <a:t>Continuous innovation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1CD3DF3-4C15-464A-8654-0EF6C9BDE224}"/>
              </a:ext>
            </a:extLst>
          </p:cNvPr>
          <p:cNvCxnSpPr>
            <a:cxnSpLocks/>
          </p:cNvCxnSpPr>
          <p:nvPr/>
        </p:nvCxnSpPr>
        <p:spPr>
          <a:xfrm>
            <a:off x="0" y="2314147"/>
            <a:ext cx="5931877" cy="0"/>
          </a:xfrm>
          <a:prstGeom prst="line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2FDA6775-AC24-6446-9691-0B15C52EE819}"/>
              </a:ext>
            </a:extLst>
          </p:cNvPr>
          <p:cNvSpPr txBox="1"/>
          <p:nvPr/>
        </p:nvSpPr>
        <p:spPr>
          <a:xfrm>
            <a:off x="7491045" y="666375"/>
            <a:ext cx="4302369" cy="5665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en-US" sz="3000" b="1" dirty="0">
                <a:solidFill>
                  <a:schemeClr val="bg2"/>
                </a:solidFill>
              </a:rPr>
              <a:t>1990s</a:t>
            </a:r>
          </a:p>
          <a:p>
            <a:pPr>
              <a:spcAft>
                <a:spcPts val="1000"/>
              </a:spcAft>
            </a:pPr>
            <a:r>
              <a:rPr lang="en-US" sz="3000" dirty="0">
                <a:solidFill>
                  <a:schemeClr val="bg1"/>
                </a:solidFill>
              </a:rPr>
              <a:t>Valley Controls </a:t>
            </a:r>
          </a:p>
          <a:p>
            <a:pPr lvl="1">
              <a:spcAft>
                <a:spcPts val="1000"/>
              </a:spcAft>
            </a:pPr>
            <a:r>
              <a:rPr lang="en-US" sz="3000" dirty="0">
                <a:solidFill>
                  <a:schemeClr val="bg1"/>
                </a:solidFill>
              </a:rPr>
              <a:t>– Pro Panel</a:t>
            </a:r>
          </a:p>
          <a:p>
            <a:pPr lvl="1">
              <a:spcAft>
                <a:spcPts val="1300"/>
              </a:spcAft>
            </a:pPr>
            <a:r>
              <a:rPr lang="en-US" sz="3000" dirty="0">
                <a:solidFill>
                  <a:schemeClr val="bg1"/>
                </a:solidFill>
              </a:rPr>
              <a:t>– BaseStation</a:t>
            </a:r>
            <a:r>
              <a:rPr lang="en-US" sz="3000" baseline="30000" dirty="0">
                <a:solidFill>
                  <a:schemeClr val="bg1"/>
                </a:solidFill>
              </a:rPr>
              <a:t>™</a:t>
            </a:r>
            <a:endParaRPr lang="en-US" sz="3000" dirty="0">
              <a:solidFill>
                <a:schemeClr val="bg1"/>
              </a:solidFill>
            </a:endParaRPr>
          </a:p>
          <a:p>
            <a:pPr>
              <a:spcAft>
                <a:spcPts val="1300"/>
              </a:spcAft>
            </a:pPr>
            <a:r>
              <a:rPr lang="en-US" sz="3000" dirty="0">
                <a:solidFill>
                  <a:schemeClr val="bg1"/>
                </a:solidFill>
              </a:rPr>
              <a:t>PolySpan</a:t>
            </a:r>
            <a:r>
              <a:rPr lang="en-US" sz="2000" baseline="65000" dirty="0">
                <a:solidFill>
                  <a:schemeClr val="bg1"/>
                </a:solidFill>
              </a:rPr>
              <a:t>®</a:t>
            </a:r>
            <a:r>
              <a:rPr lang="en-US" sz="3000" dirty="0">
                <a:solidFill>
                  <a:schemeClr val="bg1"/>
                </a:solidFill>
              </a:rPr>
              <a:t> </a:t>
            </a:r>
          </a:p>
          <a:p>
            <a:r>
              <a:rPr lang="en-US" sz="3000" dirty="0">
                <a:solidFill>
                  <a:schemeClr val="bg1"/>
                </a:solidFill>
              </a:rPr>
              <a:t>International growth: Europe, South America, South Africa, the Middle East, Australia, New Zealand and China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37450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7779DDE1-DEE0-A540-99EC-58C7B13EEB3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42143" y="0"/>
            <a:ext cx="8425543" cy="6167568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30100954-83D6-7741-8799-BAC517B74555}"/>
              </a:ext>
            </a:extLst>
          </p:cNvPr>
          <p:cNvSpPr/>
          <p:nvPr/>
        </p:nvSpPr>
        <p:spPr>
          <a:xfrm>
            <a:off x="-1" y="0"/>
            <a:ext cx="8425543" cy="2697647"/>
          </a:xfrm>
          <a:prstGeom prst="rect">
            <a:avLst/>
          </a:prstGeom>
          <a:gradFill>
            <a:gsLst>
              <a:gs pos="55000">
                <a:schemeClr val="accent3"/>
              </a:gs>
              <a:gs pos="100000">
                <a:schemeClr val="accent3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CF676BC-15E5-514A-B33C-95D4634616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324100"/>
            <a:ext cx="12192000" cy="45339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9810BBC-2F34-4A46-A35D-CDE56AD9EF3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49" r="8126"/>
          <a:stretch/>
        </p:blipFill>
        <p:spPr>
          <a:xfrm>
            <a:off x="0" y="5960446"/>
            <a:ext cx="12188952" cy="1398228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415E5AD-773E-1F48-94AE-FC01647019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fld id="{1008BCCB-6E81-094D-9C1B-C07C1D57F103}" type="slidenum">
              <a:rPr lang="en-US" smtClean="0"/>
              <a:pPr/>
              <a:t>8</a:t>
            </a:fld>
            <a:r>
              <a:rPr lang="en-US" dirty="0"/>
              <a:t>   |   </a:t>
            </a:r>
            <a:fld id="{89D56CB5-6357-384E-B0AD-9A4FA84250A9}" type="datetime1">
              <a:rPr lang="en-US" smtClean="0"/>
              <a:pPr/>
              <a:t>9/29/20</a:t>
            </a:fld>
            <a:r>
              <a:rPr lang="en-US" dirty="0"/>
              <a:t>   |   Valmont Industries, Inc.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DD3F5C0-5151-8046-ABCE-ED405A24E20E}"/>
              </a:ext>
            </a:extLst>
          </p:cNvPr>
          <p:cNvSpPr txBox="1">
            <a:spLocks/>
          </p:cNvSpPr>
          <p:nvPr/>
        </p:nvSpPr>
        <p:spPr>
          <a:xfrm>
            <a:off x="400252" y="323656"/>
            <a:ext cx="6997010" cy="1892006"/>
          </a:xfrm>
          <a:prstGeom prst="rect">
            <a:avLst/>
          </a:prstGeom>
          <a:effectLst/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 Regular"/>
                <a:ea typeface="+mj-ea"/>
                <a:cs typeface="+mj-cs"/>
              </a:defRPr>
            </a:lvl1pPr>
          </a:lstStyle>
          <a:p>
            <a:r>
              <a:rPr lang="en-US" sz="4500" b="1" cap="all" dirty="0">
                <a:solidFill>
                  <a:schemeClr val="bg2"/>
                </a:solidFill>
                <a:latin typeface="+mj-lt"/>
              </a:rPr>
              <a:t>VALLEY HISTORY:</a:t>
            </a:r>
          </a:p>
          <a:p>
            <a:r>
              <a:rPr lang="en-US" sz="4000" b="1" cap="all" dirty="0">
                <a:solidFill>
                  <a:schemeClr val="bg1"/>
                </a:solidFill>
                <a:latin typeface="+mj-lt"/>
              </a:rPr>
              <a:t>Leading the way</a:t>
            </a:r>
          </a:p>
          <a:p>
            <a:r>
              <a:rPr lang="en-US" sz="4000" b="1" cap="all" dirty="0">
                <a:solidFill>
                  <a:schemeClr val="bg1"/>
                </a:solidFill>
                <a:latin typeface="+mj-lt"/>
              </a:rPr>
              <a:t>In the digital age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885D45B-61AC-F843-B6DD-3DBCD5A02F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8144465"/>
              </p:ext>
            </p:extLst>
          </p:nvPr>
        </p:nvGraphicFramePr>
        <p:xfrm>
          <a:off x="451916" y="2629771"/>
          <a:ext cx="8774146" cy="35377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7899">
                  <a:extLst>
                    <a:ext uri="{9D8B030D-6E8A-4147-A177-3AD203B41FA5}">
                      <a16:colId xmlns:a16="http://schemas.microsoft.com/office/drawing/2014/main" val="1008838869"/>
                    </a:ext>
                  </a:extLst>
                </a:gridCol>
                <a:gridCol w="7186247">
                  <a:extLst>
                    <a:ext uri="{9D8B030D-6E8A-4147-A177-3AD203B41FA5}">
                      <a16:colId xmlns:a16="http://schemas.microsoft.com/office/drawing/2014/main" val="1451301998"/>
                    </a:ext>
                  </a:extLst>
                </a:gridCol>
              </a:tblGrid>
              <a:tr h="700374">
                <a:tc>
                  <a:txBody>
                    <a:bodyPr/>
                    <a:lstStyle/>
                    <a:p>
                      <a:r>
                        <a:rPr lang="en-US" sz="3000" b="1" i="0" dirty="0">
                          <a:solidFill>
                            <a:schemeClr val="tx2"/>
                          </a:solidFill>
                          <a:latin typeface="+mn-lt"/>
                        </a:rPr>
                        <a:t>2008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800"/>
                        </a:spcAft>
                      </a:pPr>
                      <a:r>
                        <a:rPr lang="en-US" sz="3000" b="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rPr>
                        <a:t>GPS-ready control panels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5937425"/>
                  </a:ext>
                </a:extLst>
              </a:tr>
              <a:tr h="700374">
                <a:tc>
                  <a:txBody>
                    <a:bodyPr/>
                    <a:lstStyle/>
                    <a:p>
                      <a:r>
                        <a:rPr lang="en-US" sz="3000" b="1" i="0" dirty="0">
                          <a:solidFill>
                            <a:schemeClr val="tx2"/>
                          </a:solidFill>
                          <a:latin typeface="+mn-lt"/>
                        </a:rPr>
                        <a:t>2010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800"/>
                        </a:spcAft>
                      </a:pPr>
                      <a:r>
                        <a:rPr lang="en-US" sz="30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rPr>
                        <a:t>Variable Rate Irrigation (VRI)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056783"/>
                  </a:ext>
                </a:extLst>
              </a:tr>
              <a:tr h="700374">
                <a:tc>
                  <a:txBody>
                    <a:bodyPr/>
                    <a:lstStyle/>
                    <a:p>
                      <a:r>
                        <a:rPr lang="en-US" sz="3000" b="1" i="0" dirty="0">
                          <a:solidFill>
                            <a:schemeClr val="tx2"/>
                          </a:solidFill>
                          <a:latin typeface="+mn-lt"/>
                        </a:rPr>
                        <a:t>2013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800"/>
                        </a:spcAft>
                      </a:pPr>
                      <a:r>
                        <a:rPr lang="en-US" sz="30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rPr>
                        <a:t>Pump Connect</a:t>
                      </a:r>
                      <a:r>
                        <a:rPr lang="en-US" sz="2000" baseline="65000" dirty="0">
                          <a:solidFill>
                            <a:schemeClr val="tx1"/>
                          </a:solidFill>
                        </a:rPr>
                        <a:t>®</a:t>
                      </a:r>
                      <a:r>
                        <a:rPr lang="en-US" sz="3000" baseline="0" dirty="0">
                          <a:solidFill>
                            <a:schemeClr val="tx1"/>
                          </a:solidFill>
                        </a:rPr>
                        <a:t>, BaseStation3</a:t>
                      </a:r>
                      <a:r>
                        <a:rPr lang="en-US" sz="3000" baseline="30000" dirty="0">
                          <a:solidFill>
                            <a:schemeClr val="tx1"/>
                          </a:solidFill>
                        </a:rPr>
                        <a:t>™</a:t>
                      </a:r>
                      <a:endParaRPr lang="en-US" sz="3000" baseline="30000" dirty="0">
                        <a:solidFill>
                          <a:schemeClr val="tx1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88461316"/>
                  </a:ext>
                </a:extLst>
              </a:tr>
              <a:tr h="1436675">
                <a:tc>
                  <a:txBody>
                    <a:bodyPr/>
                    <a:lstStyle/>
                    <a:p>
                      <a:r>
                        <a:rPr lang="en-US" sz="3000" b="1" i="0" dirty="0">
                          <a:solidFill>
                            <a:schemeClr val="tx2"/>
                          </a:solidFill>
                          <a:latin typeface="+mn-lt"/>
                        </a:rPr>
                        <a:t>2014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800"/>
                        </a:spcAft>
                      </a:pPr>
                      <a:r>
                        <a:rPr lang="en-US" sz="30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rPr>
                        <a:t>Acquisition of </a:t>
                      </a:r>
                      <a:r>
                        <a:rPr lang="en-US" sz="3000" baseline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rPr>
                        <a:t>AgSense</a:t>
                      </a:r>
                      <a:r>
                        <a:rPr lang="en-US" sz="2000" baseline="65000" dirty="0">
                          <a:solidFill>
                            <a:schemeClr val="tx1"/>
                          </a:solidFill>
                        </a:rPr>
                        <a:t>® </a:t>
                      </a:r>
                    </a:p>
                    <a:p>
                      <a:pPr>
                        <a:spcAft>
                          <a:spcPts val="1800"/>
                        </a:spcAft>
                      </a:pPr>
                      <a:r>
                        <a:rPr lang="en-US" sz="30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rPr>
                        <a:t>Irrigation Exchange 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121979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79D8577A-3E1D-224D-B75C-E4936A52C01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2353" y="6414099"/>
            <a:ext cx="1216152" cy="245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3501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7F01A1AD-1EA6-DE46-AAC6-01169FD4F61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377440"/>
            <a:ext cx="5965573" cy="389059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E9ED3B7-D468-FA4C-84CB-D530887D0BDF}"/>
              </a:ext>
            </a:extLst>
          </p:cNvPr>
          <p:cNvSpPr/>
          <p:nvPr/>
        </p:nvSpPr>
        <p:spPr>
          <a:xfrm>
            <a:off x="-1" y="0"/>
            <a:ext cx="12185651" cy="247135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8720EE5-A87B-3941-9171-77EA8BC3CE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676400"/>
            <a:ext cx="12192001" cy="51816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6A0C3EB-4876-D741-B70B-D948B166739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49" r="8126"/>
          <a:stretch/>
        </p:blipFill>
        <p:spPr>
          <a:xfrm>
            <a:off x="0" y="5960446"/>
            <a:ext cx="12188952" cy="1398228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CE29759-2E53-844D-9E43-273D397FB9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fld id="{1008BCCB-6E81-094D-9C1B-C07C1D57F103}" type="slidenum">
              <a:rPr lang="en-US" smtClean="0"/>
              <a:pPr/>
              <a:t>9</a:t>
            </a:fld>
            <a:r>
              <a:rPr lang="en-US" dirty="0"/>
              <a:t>   |   </a:t>
            </a:r>
            <a:fld id="{89D56CB5-6357-384E-B0AD-9A4FA84250A9}" type="datetime1">
              <a:rPr lang="en-US" smtClean="0"/>
              <a:pPr/>
              <a:t>9/29/20</a:t>
            </a:fld>
            <a:r>
              <a:rPr lang="en-US" dirty="0"/>
              <a:t>   |   Valmont Industries, Inc.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7F916AC-6357-024B-A273-33CF0FB6BA5E}"/>
              </a:ext>
            </a:extLst>
          </p:cNvPr>
          <p:cNvSpPr txBox="1">
            <a:spLocks/>
          </p:cNvSpPr>
          <p:nvPr/>
        </p:nvSpPr>
        <p:spPr>
          <a:xfrm>
            <a:off x="400252" y="323656"/>
            <a:ext cx="6997010" cy="1892006"/>
          </a:xfrm>
          <a:prstGeom prst="rect">
            <a:avLst/>
          </a:prstGeom>
          <a:effectLst/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Arial Regular"/>
                <a:ea typeface="+mj-ea"/>
                <a:cs typeface="+mj-cs"/>
              </a:defRPr>
            </a:lvl1pPr>
          </a:lstStyle>
          <a:p>
            <a:r>
              <a:rPr lang="en-US" sz="4500" b="1" cap="all" dirty="0">
                <a:solidFill>
                  <a:schemeClr val="bg2"/>
                </a:solidFill>
                <a:latin typeface="+mj-lt"/>
              </a:rPr>
              <a:t>VALLEY HISTORY:</a:t>
            </a:r>
          </a:p>
          <a:p>
            <a:r>
              <a:rPr lang="en-US" sz="4000" b="1" cap="all" dirty="0">
                <a:solidFill>
                  <a:schemeClr val="bg1"/>
                </a:solidFill>
                <a:latin typeface="+mj-lt"/>
              </a:rPr>
              <a:t>Leading the way</a:t>
            </a:r>
          </a:p>
          <a:p>
            <a:r>
              <a:rPr lang="en-US" sz="4000" b="1" cap="all" dirty="0">
                <a:solidFill>
                  <a:schemeClr val="bg1"/>
                </a:solidFill>
                <a:latin typeface="+mj-lt"/>
              </a:rPr>
              <a:t>In the digital age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DFC5B3F-4456-9F4B-A61C-3E58119D9E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2831805"/>
              </p:ext>
            </p:extLst>
          </p:nvPr>
        </p:nvGraphicFramePr>
        <p:xfrm>
          <a:off x="6529771" y="1864204"/>
          <a:ext cx="5848178" cy="38839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9334">
                  <a:extLst>
                    <a:ext uri="{9D8B030D-6E8A-4147-A177-3AD203B41FA5}">
                      <a16:colId xmlns:a16="http://schemas.microsoft.com/office/drawing/2014/main" val="1008838869"/>
                    </a:ext>
                  </a:extLst>
                </a:gridCol>
                <a:gridCol w="4608844">
                  <a:extLst>
                    <a:ext uri="{9D8B030D-6E8A-4147-A177-3AD203B41FA5}">
                      <a16:colId xmlns:a16="http://schemas.microsoft.com/office/drawing/2014/main" val="1451301998"/>
                    </a:ext>
                  </a:extLst>
                </a:gridCol>
              </a:tblGrid>
              <a:tr h="1506525">
                <a:tc>
                  <a:txBody>
                    <a:bodyPr/>
                    <a:lstStyle/>
                    <a:p>
                      <a:r>
                        <a:rPr lang="en-US" sz="3000" b="1" i="0" dirty="0">
                          <a:solidFill>
                            <a:schemeClr val="tx2"/>
                          </a:solidFill>
                          <a:latin typeface="+mn-lt"/>
                        </a:rPr>
                        <a:t>2017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2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Valley ICON</a:t>
                      </a:r>
                      <a:r>
                        <a:rPr lang="en-US" sz="1600" b="0" kern="1200" baseline="65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®</a:t>
                      </a:r>
                      <a:r>
                        <a:rPr lang="en-US" sz="2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smart panels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2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ICON mobile app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2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Valley X-Tec</a:t>
                      </a:r>
                      <a:r>
                        <a:rPr lang="en-US" sz="1600" b="0" kern="1200" baseline="65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®</a:t>
                      </a:r>
                      <a:r>
                        <a:rPr lang="en-US" sz="2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Drive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5937425"/>
                  </a:ext>
                </a:extLst>
              </a:tr>
              <a:tr h="1583170">
                <a:tc>
                  <a:txBody>
                    <a:bodyPr/>
                    <a:lstStyle/>
                    <a:p>
                      <a:r>
                        <a:rPr lang="en-US" sz="3000" b="1" i="0" dirty="0">
                          <a:solidFill>
                            <a:schemeClr val="tx2"/>
                          </a:solidFill>
                          <a:latin typeface="+mn-lt"/>
                        </a:rPr>
                        <a:t>2018</a:t>
                      </a:r>
                    </a:p>
                    <a:p>
                      <a:endParaRPr lang="en-US" sz="3000" b="1" i="0" dirty="0">
                        <a:solidFill>
                          <a:schemeClr val="tx2"/>
                        </a:solidFill>
                        <a:latin typeface="+mn-lt"/>
                      </a:endParaRPr>
                    </a:p>
                    <a:p>
                      <a:endParaRPr lang="en-US" sz="3000" b="1" i="0" dirty="0">
                        <a:solidFill>
                          <a:schemeClr val="tx2"/>
                        </a:solidFill>
                        <a:latin typeface="+mn-lt"/>
                      </a:endParaRPr>
                    </a:p>
                    <a:p>
                      <a:endParaRPr lang="en-US" sz="3000" b="1" i="0" dirty="0">
                        <a:solidFill>
                          <a:schemeClr val="tx2"/>
                        </a:solidFill>
                        <a:latin typeface="+mn-lt"/>
                      </a:endParaRPr>
                    </a:p>
                    <a:p>
                      <a:r>
                        <a:rPr lang="en-US" sz="3000" b="1" i="0" dirty="0">
                          <a:solidFill>
                            <a:schemeClr val="tx2"/>
                          </a:solidFill>
                          <a:latin typeface="+mn-lt"/>
                        </a:rPr>
                        <a:t>2019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+mn-lt"/>
                        </a:rPr>
                        <a:t>Acquisition of Torrent Engineering &amp; Equipment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+mn-lt"/>
                        </a:rPr>
                        <a:t>Valley Scheduling</a:t>
                      </a:r>
                      <a:r>
                        <a:rPr lang="en-US" sz="1800" baseline="30000" dirty="0">
                          <a:solidFill>
                            <a:schemeClr val="tx1"/>
                          </a:solidFill>
                          <a:latin typeface="+mn-lt"/>
                        </a:rPr>
                        <a:t>™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+mn-lt"/>
                        </a:rPr>
                        <a:t>VRI-</a:t>
                      </a:r>
                      <a:r>
                        <a:rPr lang="en-US" sz="2400" baseline="0" dirty="0" err="1">
                          <a:solidFill>
                            <a:schemeClr val="tx1"/>
                          </a:solidFill>
                          <a:latin typeface="+mn-lt"/>
                        </a:rPr>
                        <a:t>iS</a:t>
                      </a:r>
                      <a:endParaRPr lang="en-US" sz="2400" baseline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2400" baseline="0" dirty="0">
                          <a:solidFill>
                            <a:schemeClr val="tx1"/>
                          </a:solidFill>
                          <a:latin typeface="+mn-lt"/>
                        </a:rPr>
                        <a:t>Partnership with Prospera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056783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8C9A4FE2-7B04-814E-AD7D-CF1690616B0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2353" y="6414099"/>
            <a:ext cx="1216152" cy="245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4941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Valley NB">
      <a:dk1>
        <a:srgbClr val="000000"/>
      </a:dk1>
      <a:lt1>
        <a:srgbClr val="FFFFFF"/>
      </a:lt1>
      <a:dk2>
        <a:srgbClr val="0076A8"/>
      </a:dk2>
      <a:lt2>
        <a:srgbClr val="59CBE8"/>
      </a:lt2>
      <a:accent1>
        <a:srgbClr val="006198"/>
      </a:accent1>
      <a:accent2>
        <a:srgbClr val="ED8B00"/>
      </a:accent2>
      <a:accent3>
        <a:srgbClr val="005587"/>
      </a:accent3>
      <a:accent4>
        <a:srgbClr val="00A3E0"/>
      </a:accent4>
      <a:accent5>
        <a:srgbClr val="D0D3D3"/>
      </a:accent5>
      <a:accent6>
        <a:srgbClr val="799A01"/>
      </a:accent6>
      <a:hlink>
        <a:srgbClr val="288FC2"/>
      </a:hlink>
      <a:folHlink>
        <a:srgbClr val="288FC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7467</TotalTime>
  <Words>1308</Words>
  <Application>Microsoft Macintosh PowerPoint</Application>
  <PresentationFormat>Widescreen</PresentationFormat>
  <Paragraphs>233</Paragraphs>
  <Slides>28</Slides>
  <Notes>6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4" baseType="lpstr">
      <vt:lpstr>Arial</vt:lpstr>
      <vt:lpstr>Arial Regular</vt:lpstr>
      <vt:lpstr>Calibri</vt:lpstr>
      <vt:lpstr>Forza</vt:lpstr>
      <vt:lpstr>Forza Black</vt:lpstr>
      <vt:lpstr>Office Theme</vt:lpstr>
      <vt:lpstr>PowerPoint Presentation</vt:lpstr>
      <vt:lpstr>The valley story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Valley technology leadership</vt:lpstr>
      <vt:lpstr>Valley technology leadership</vt:lpstr>
      <vt:lpstr>Valley technology leadership</vt:lpstr>
      <vt:lpstr>strength in the field strength around the world</vt:lpstr>
      <vt:lpstr>strength in the field strength around the world</vt:lpstr>
      <vt:lpstr>Global reach</vt:lpstr>
      <vt:lpstr>PowerPoint Presentation</vt:lpstr>
      <vt:lpstr>The solution: valley precision irrigation</vt:lpstr>
      <vt:lpstr>PowerPoint Presentation</vt:lpstr>
      <vt:lpstr>The solution: valley remote management technology</vt:lpstr>
      <vt:lpstr>PowerPoint Presentation</vt:lpstr>
      <vt:lpstr>PowerPoint Presentation</vt:lpstr>
      <vt:lpstr>PowerPoint Presentation</vt:lpstr>
      <vt:lpstr>The solution: YOUR TOTAL WATER MANAGEMENT RESOURCE</vt:lpstr>
      <vt:lpstr>VALLEY DEALERS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Karin Siefkes</dc:creator>
  <cp:lastModifiedBy>Novotny, Rebecca L.</cp:lastModifiedBy>
  <cp:revision>92</cp:revision>
  <dcterms:created xsi:type="dcterms:W3CDTF">2018-09-05T18:04:04Z</dcterms:created>
  <dcterms:modified xsi:type="dcterms:W3CDTF">2020-09-29T13:27:02Z</dcterms:modified>
</cp:coreProperties>
</file>